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48" r:id="rId3"/>
    <p:sldId id="758" r:id="rId5"/>
    <p:sldId id="759" r:id="rId6"/>
    <p:sldId id="760" r:id="rId7"/>
    <p:sldId id="761" r:id="rId8"/>
    <p:sldId id="762" r:id="rId9"/>
    <p:sldId id="763" r:id="rId10"/>
    <p:sldId id="764" r:id="rId11"/>
    <p:sldId id="765" r:id="rId12"/>
    <p:sldId id="766" r:id="rId13"/>
    <p:sldId id="767" r:id="rId14"/>
    <p:sldId id="768" r:id="rId15"/>
    <p:sldId id="769" r:id="rId16"/>
    <p:sldId id="770" r:id="rId17"/>
    <p:sldId id="771" r:id="rId18"/>
    <p:sldId id="276"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3" userDrawn="1">
          <p15:clr>
            <a:srgbClr val="A4A3A4"/>
          </p15:clr>
        </p15:guide>
        <p15:guide id="2" pos="38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3563A8"/>
    <a:srgbClr val="000066"/>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3" autoAdjust="0"/>
    <p:restoredTop sz="94660"/>
  </p:normalViewPr>
  <p:slideViewPr>
    <p:cSldViewPr snapToGrid="0" showGuides="1">
      <p:cViewPr varScale="1">
        <p:scale>
          <a:sx n="89" d="100"/>
          <a:sy n="89" d="100"/>
        </p:scale>
        <p:origin x="-618" y="-96"/>
      </p:cViewPr>
      <p:guideLst>
        <p:guide orient="horz" pos="2113"/>
        <p:guide pos="3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A232C-6F35-44E7-AEB1-33F0E1D1453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428740-E353-4D77-8CBC-49242172950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幻灯片图像占位符 1"/>
          <p:cNvSpPr>
            <a:spLocks noGrp="1" noRot="1" noChangeAspect="1" noTextEdit="1"/>
          </p:cNvSpPr>
          <p:nvPr>
            <p:ph type="sldImg"/>
          </p:nvPr>
        </p:nvSpPr>
        <p:spPr bwMode="auto">
          <a:noFill/>
          <a:ln>
            <a:solidFill>
              <a:srgbClr val="000000"/>
            </a:solidFill>
            <a:miter lim="800000"/>
          </a:ln>
        </p:spPr>
      </p:sp>
      <p:sp>
        <p:nvSpPr>
          <p:cNvPr id="8195"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a:p>
        </p:txBody>
      </p:sp>
      <p:sp>
        <p:nvSpPr>
          <p:cNvPr id="8196" name="灯片编号占位符 3"/>
          <p:cNvSpPr>
            <a:spLocks noGrp="1"/>
          </p:cNvSpPr>
          <p:nvPr>
            <p:ph type="sldNum" sz="quarter" idx="5"/>
          </p:nvPr>
        </p:nvSpPr>
        <p:spPr bwMode="auto">
          <a:noFill/>
          <a:ln>
            <a:miter lim="800000"/>
          </a:ln>
        </p:spPr>
        <p:txBody>
          <a:bodyPr/>
          <a:lstStyle/>
          <a:p>
            <a:fld id="{C987E90E-3773-42B2-B8B2-5457C0F6E318}" type="slidenum">
              <a:rPr lang="zh-CN" altLang="en-US">
                <a:solidFill>
                  <a:prstClr val="black"/>
                </a:solidFill>
              </a:rPr>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幻灯片图像占位符 1"/>
          <p:cNvSpPr>
            <a:spLocks noGrp="1" noRot="1" noChangeAspect="1" noTextEdit="1"/>
          </p:cNvSpPr>
          <p:nvPr>
            <p:ph type="sldImg"/>
          </p:nvPr>
        </p:nvSpPr>
        <p:spPr bwMode="auto">
          <a:noFill/>
          <a:ln>
            <a:solidFill>
              <a:srgbClr val="000000"/>
            </a:solidFill>
            <a:miter lim="800000"/>
          </a:ln>
        </p:spPr>
      </p:sp>
      <p:sp>
        <p:nvSpPr>
          <p:cNvPr id="150531"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a:p>
        </p:txBody>
      </p:sp>
      <p:sp>
        <p:nvSpPr>
          <p:cNvPr id="150532" name="灯片编号占位符 3"/>
          <p:cNvSpPr>
            <a:spLocks noGrp="1"/>
          </p:cNvSpPr>
          <p:nvPr>
            <p:ph type="sldNum" sz="quarter" idx="5"/>
          </p:nvPr>
        </p:nvSpPr>
        <p:spPr bwMode="auto">
          <a:noFill/>
          <a:ln>
            <a:miter lim="800000"/>
          </a:ln>
        </p:spPr>
        <p:txBody>
          <a:bodyPr/>
          <a:lstStyle/>
          <a:p>
            <a:fld id="{FB16F707-30EE-41FC-93D1-867DB7407FFD}" type="slidenum">
              <a:rPr lang="zh-CN" altLang="en-US"/>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4" Type="http://schemas.openxmlformats.org/officeDocument/2006/relationships/image" Target="../media/image1.png"/><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标题幻灯片">
    <p:bg>
      <p:bgPr>
        <a:solidFill>
          <a:schemeClr val="bg1"/>
        </a:solidFill>
        <a:effectLst/>
      </p:bgPr>
    </p:bg>
    <p:spTree>
      <p:nvGrpSpPr>
        <p:cNvPr id="1" name=""/>
        <p:cNvGrpSpPr/>
        <p:nvPr/>
      </p:nvGrpSpPr>
      <p:grpSpPr>
        <a:xfrm>
          <a:off x="0" y="0"/>
          <a:ext cx="0" cy="0"/>
          <a:chOff x="0" y="0"/>
          <a:chExt cx="0" cy="0"/>
        </a:xfrm>
      </p:grpSpPr>
      <p:grpSp>
        <p:nvGrpSpPr>
          <p:cNvPr id="2" name="组合 10"/>
          <p:cNvGrpSpPr/>
          <p:nvPr userDrawn="1"/>
        </p:nvGrpSpPr>
        <p:grpSpPr bwMode="auto">
          <a:xfrm>
            <a:off x="9766300" y="0"/>
            <a:ext cx="2425700" cy="927100"/>
            <a:chOff x="9704388" y="-80963"/>
            <a:chExt cx="2425700" cy="927101"/>
          </a:xfrm>
        </p:grpSpPr>
        <p:pic>
          <p:nvPicPr>
            <p:cNvPr id="3" name="图片 10"/>
            <p:cNvPicPr>
              <a:picLocks noChangeAspect="1" noChangeArrowheads="1"/>
            </p:cNvPicPr>
            <p:nvPr userDrawn="1"/>
          </p:nvPicPr>
          <p:blipFill>
            <a:blip r:embed="rId2" cstate="print"/>
            <a:srcRect r="40921"/>
            <a:stretch>
              <a:fillRect/>
            </a:stretch>
          </p:blipFill>
          <p:spPr bwMode="auto">
            <a:xfrm>
              <a:off x="9704388" y="-80963"/>
              <a:ext cx="1514475" cy="927101"/>
            </a:xfrm>
            <a:prstGeom prst="rect">
              <a:avLst/>
            </a:prstGeom>
            <a:noFill/>
            <a:ln w="9525">
              <a:noFill/>
              <a:miter lim="800000"/>
              <a:headEnd/>
              <a:tailEnd/>
            </a:ln>
          </p:spPr>
        </p:pic>
        <p:sp>
          <p:nvSpPr>
            <p:cNvPr id="4" name="文本框 11"/>
            <p:cNvSpPr txBox="1">
              <a:spLocks noChangeArrowheads="1"/>
            </p:cNvSpPr>
            <p:nvPr userDrawn="1"/>
          </p:nvSpPr>
          <p:spPr bwMode="auto">
            <a:xfrm>
              <a:off x="10553701" y="107950"/>
              <a:ext cx="608012" cy="307975"/>
            </a:xfrm>
            <a:prstGeom prst="rect">
              <a:avLst/>
            </a:prstGeom>
            <a:noFill/>
            <a:ln>
              <a:noFill/>
            </a:ln>
          </p:spPr>
          <p:txBody>
            <a:bodyPr wrap="none">
              <a:spAutoFit/>
            </a:bodyPr>
            <a:lstStyle>
              <a:lvl1pPr>
                <a:defRPr>
                  <a:solidFill>
                    <a:schemeClr val="tx1"/>
                  </a:solidFill>
                  <a:latin typeface="等线" panose="02010600030101010101" pitchFamily="2" charset="-122"/>
                  <a:ea typeface="等线" panose="02010600030101010101" pitchFamily="2" charset="-122"/>
                </a:defRPr>
              </a:lvl1pPr>
              <a:lvl2pPr marL="742950" indent="-285750">
                <a:defRPr>
                  <a:solidFill>
                    <a:schemeClr val="tx1"/>
                  </a:solidFill>
                  <a:latin typeface="等线" panose="02010600030101010101" pitchFamily="2" charset="-122"/>
                  <a:ea typeface="等线" panose="02010600030101010101" pitchFamily="2" charset="-122"/>
                </a:defRPr>
              </a:lvl2pPr>
              <a:lvl3pPr marL="1143000" indent="-228600">
                <a:defRPr>
                  <a:solidFill>
                    <a:schemeClr val="tx1"/>
                  </a:solidFill>
                  <a:latin typeface="等线" panose="02010600030101010101" pitchFamily="2" charset="-122"/>
                  <a:ea typeface="等线" panose="02010600030101010101" pitchFamily="2" charset="-122"/>
                </a:defRPr>
              </a:lvl3pPr>
              <a:lvl4pPr marL="1600200" indent="-228600">
                <a:defRPr>
                  <a:solidFill>
                    <a:schemeClr val="tx1"/>
                  </a:solidFill>
                  <a:latin typeface="等线" panose="02010600030101010101" pitchFamily="2" charset="-122"/>
                  <a:ea typeface="等线" panose="02010600030101010101" pitchFamily="2" charset="-122"/>
                </a:defRPr>
              </a:lvl4pPr>
              <a:lvl5pPr marL="2057400" indent="-228600">
                <a:defRPr>
                  <a:solidFill>
                    <a:schemeClr val="tx1"/>
                  </a:solidFill>
                  <a:latin typeface="等线" panose="02010600030101010101" pitchFamily="2" charset="-122"/>
                  <a:ea typeface="等线" panose="02010600030101010101" pitchFamily="2" charset="-122"/>
                </a:defRPr>
              </a:lvl5pPr>
              <a:lvl6pPr marL="25146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6pPr>
              <a:lvl7pPr marL="29718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7pPr>
              <a:lvl8pPr marL="34290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8pPr>
              <a:lvl9pPr marL="38862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9pPr>
            </a:lstStyle>
            <a:p>
              <a:pPr>
                <a:defRPr/>
              </a:pPr>
              <a:r>
                <a:rPr lang="en-US" altLang="zh-CN" sz="1400" dirty="0">
                  <a:solidFill>
                    <a:srgbClr val="7F7F7F"/>
                  </a:solidFill>
                  <a:latin typeface="微软雅黑" panose="020B0503020204020204" pitchFamily="34" charset="-122"/>
                  <a:ea typeface="微软雅黑" panose="020B0503020204020204" pitchFamily="34" charset="-122"/>
                </a:rPr>
                <a:t>hello</a:t>
              </a:r>
              <a:endParaRPr lang="zh-CN" altLang="en-US" sz="1400" dirty="0">
                <a:solidFill>
                  <a:srgbClr val="7F7F7F"/>
                </a:solidFill>
                <a:latin typeface="微软雅黑" panose="020B0503020204020204" pitchFamily="34" charset="-122"/>
                <a:ea typeface="微软雅黑" panose="020B0503020204020204" pitchFamily="34" charset="-122"/>
              </a:endParaRPr>
            </a:p>
          </p:txBody>
        </p:sp>
        <p:sp>
          <p:nvSpPr>
            <p:cNvPr id="5" name="文本框 9"/>
            <p:cNvSpPr txBox="1"/>
            <p:nvPr userDrawn="1"/>
          </p:nvSpPr>
          <p:spPr>
            <a:xfrm>
              <a:off x="11072813" y="228600"/>
              <a:ext cx="1057275" cy="307975"/>
            </a:xfrm>
            <a:prstGeom prst="rect">
              <a:avLst/>
            </a:prstGeom>
            <a:noFill/>
          </p:spPr>
          <p:txBody>
            <a:bodyPr wrap="none">
              <a:spAutoFit/>
            </a:bodyPr>
            <a:lstStyle/>
            <a:p>
              <a:pPr>
                <a:defRPr/>
              </a:pPr>
              <a:r>
                <a:rPr lang="zh-CN" altLang="en-US" sz="1400" spc="300" dirty="0">
                  <a:solidFill>
                    <a:prstClr val="black">
                      <a:lumMod val="50000"/>
                      <a:lumOff val="50000"/>
                    </a:prstClr>
                  </a:solidFill>
                </a:rPr>
                <a:t>赋能未来</a:t>
              </a:r>
              <a:endParaRPr lang="zh-CN" altLang="en-US" sz="1400" spc="300" dirty="0">
                <a:solidFill>
                  <a:prstClr val="black">
                    <a:lumMod val="50000"/>
                    <a:lumOff val="50000"/>
                  </a:prstClr>
                </a:solidFill>
              </a:endParaRPr>
            </a:p>
          </p:txBody>
        </p:sp>
      </p:grpSp>
    </p:spTree>
  </p:cSld>
  <p:clrMapOvr>
    <a:masterClrMapping/>
  </p:clrMapOvr>
  <p:transition spd="slow" advTm="3000">
    <p:check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比较">
    <p:spTree>
      <p:nvGrpSpPr>
        <p:cNvPr id="1" name=""/>
        <p:cNvGrpSpPr/>
        <p:nvPr/>
      </p:nvGrpSpPr>
      <p:grpSpPr>
        <a:xfrm>
          <a:off x="0" y="0"/>
          <a:ext cx="0" cy="0"/>
          <a:chOff x="0" y="0"/>
          <a:chExt cx="0" cy="0"/>
        </a:xfrm>
      </p:grpSpPr>
      <p:sp>
        <p:nvSpPr>
          <p:cNvPr id="2" name="Freeform 5"/>
          <p:cNvSpPr/>
          <p:nvPr userDrawn="1"/>
        </p:nvSpPr>
        <p:spPr bwMode="auto">
          <a:xfrm>
            <a:off x="0" y="6624638"/>
            <a:ext cx="10367963" cy="233362"/>
          </a:xfrm>
          <a:custGeom>
            <a:avLst/>
            <a:gdLst>
              <a:gd name="T0" fmla="*/ 0 w 13604"/>
              <a:gd name="T1" fmla="*/ 275 h 275"/>
              <a:gd name="T2" fmla="*/ 13508 w 13604"/>
              <a:gd name="T3" fmla="*/ 275 h 275"/>
              <a:gd name="T4" fmla="*/ 13604 w 13604"/>
              <a:gd name="T5" fmla="*/ 0 h 275"/>
              <a:gd name="T6" fmla="*/ 0 w 13604"/>
              <a:gd name="T7" fmla="*/ 0 h 275"/>
              <a:gd name="T8" fmla="*/ 0 w 13604"/>
              <a:gd name="T9" fmla="*/ 275 h 275"/>
            </a:gdLst>
            <a:ahLst/>
            <a:cxnLst>
              <a:cxn ang="0">
                <a:pos x="T0" y="T1"/>
              </a:cxn>
              <a:cxn ang="0">
                <a:pos x="T2" y="T3"/>
              </a:cxn>
              <a:cxn ang="0">
                <a:pos x="T4" y="T5"/>
              </a:cxn>
              <a:cxn ang="0">
                <a:pos x="T6" y="T7"/>
              </a:cxn>
              <a:cxn ang="0">
                <a:pos x="T8" y="T9"/>
              </a:cxn>
            </a:cxnLst>
            <a:rect l="0" t="0" r="r" b="b"/>
            <a:pathLst>
              <a:path w="13604" h="275">
                <a:moveTo>
                  <a:pt x="0" y="275"/>
                </a:moveTo>
                <a:lnTo>
                  <a:pt x="13508" y="275"/>
                </a:lnTo>
                <a:lnTo>
                  <a:pt x="13604" y="0"/>
                </a:lnTo>
                <a:lnTo>
                  <a:pt x="0" y="0"/>
                </a:lnTo>
                <a:lnTo>
                  <a:pt x="0" y="275"/>
                </a:lnTo>
                <a:close/>
              </a:path>
            </a:pathLst>
          </a:custGeom>
          <a:solidFill>
            <a:schemeClr val="tx1">
              <a:lumMod val="65000"/>
              <a:lumOff val="35000"/>
            </a:schemeClr>
          </a:solidFill>
          <a:ln>
            <a:noFill/>
          </a:ln>
        </p:spPr>
        <p:txBody>
          <a:bodyPr lIns="91404" tIns="45702" rIns="91404" bIns="45702"/>
          <a:lstStyle/>
          <a:p>
            <a:pPr defTabSz="913765" fontAlgn="base">
              <a:spcBef>
                <a:spcPct val="0"/>
              </a:spcBef>
              <a:spcAft>
                <a:spcPct val="0"/>
              </a:spcAft>
              <a:buFont typeface="Arial" panose="020B0604020202020204" pitchFamily="34" charset="0"/>
              <a:buNone/>
              <a:defRPr/>
            </a:pPr>
            <a:endParaRPr lang="zh-CN" altLang="en-US" sz="1800" dirty="0">
              <a:solidFill>
                <a:srgbClr val="C00000"/>
              </a:solidFill>
              <a:latin typeface="Arial" panose="020B0604020202020204" pitchFamily="34" charset="0"/>
            </a:endParaRPr>
          </a:p>
        </p:txBody>
      </p:sp>
      <p:sp>
        <p:nvSpPr>
          <p:cNvPr id="3" name="Freeform 6"/>
          <p:cNvSpPr/>
          <p:nvPr userDrawn="1"/>
        </p:nvSpPr>
        <p:spPr bwMode="auto">
          <a:xfrm>
            <a:off x="10333038" y="6481763"/>
            <a:ext cx="1858962" cy="376237"/>
          </a:xfrm>
          <a:custGeom>
            <a:avLst/>
            <a:gdLst>
              <a:gd name="T0" fmla="*/ 162 w 2439"/>
              <a:gd name="T1" fmla="*/ 0 h 443"/>
              <a:gd name="T2" fmla="*/ 0 w 2439"/>
              <a:gd name="T3" fmla="*/ 443 h 443"/>
              <a:gd name="T4" fmla="*/ 2439 w 2439"/>
              <a:gd name="T5" fmla="*/ 443 h 443"/>
              <a:gd name="T6" fmla="*/ 2439 w 2439"/>
              <a:gd name="T7" fmla="*/ 0 h 443"/>
              <a:gd name="T8" fmla="*/ 162 w 2439"/>
              <a:gd name="T9" fmla="*/ 0 h 443"/>
            </a:gdLst>
            <a:ahLst/>
            <a:cxnLst>
              <a:cxn ang="0">
                <a:pos x="T0" y="T1"/>
              </a:cxn>
              <a:cxn ang="0">
                <a:pos x="T2" y="T3"/>
              </a:cxn>
              <a:cxn ang="0">
                <a:pos x="T4" y="T5"/>
              </a:cxn>
              <a:cxn ang="0">
                <a:pos x="T6" y="T7"/>
              </a:cxn>
              <a:cxn ang="0">
                <a:pos x="T8" y="T9"/>
              </a:cxn>
            </a:cxnLst>
            <a:rect l="0" t="0" r="r" b="b"/>
            <a:pathLst>
              <a:path w="2439" h="443">
                <a:moveTo>
                  <a:pt x="162" y="0"/>
                </a:moveTo>
                <a:lnTo>
                  <a:pt x="0" y="443"/>
                </a:lnTo>
                <a:lnTo>
                  <a:pt x="2439" y="443"/>
                </a:lnTo>
                <a:lnTo>
                  <a:pt x="2439" y="0"/>
                </a:lnTo>
                <a:lnTo>
                  <a:pt x="162" y="0"/>
                </a:lnTo>
                <a:close/>
              </a:path>
            </a:pathLst>
          </a:custGeom>
          <a:solidFill>
            <a:schemeClr val="tx2"/>
          </a:solidFill>
          <a:ln>
            <a:noFill/>
          </a:ln>
        </p:spPr>
        <p:txBody>
          <a:bodyPr lIns="91404" tIns="45702" rIns="91404" bIns="45702"/>
          <a:lstStyle/>
          <a:p>
            <a:pPr defTabSz="913765" fontAlgn="base">
              <a:spcBef>
                <a:spcPct val="0"/>
              </a:spcBef>
              <a:spcAft>
                <a:spcPct val="0"/>
              </a:spcAft>
              <a:buFont typeface="Arial" panose="020B0604020202020204" pitchFamily="34" charset="0"/>
              <a:buNone/>
              <a:defRPr/>
            </a:pPr>
            <a:endParaRPr lang="zh-CN" altLang="en-US" sz="1800" dirty="0">
              <a:solidFill>
                <a:srgbClr val="C00000"/>
              </a:solidFill>
              <a:latin typeface="Arial" panose="020B0604020202020204" pitchFamily="34" charset="0"/>
            </a:endParaRPr>
          </a:p>
        </p:txBody>
      </p:sp>
      <p:sp>
        <p:nvSpPr>
          <p:cNvPr id="4" name="Rectangle 6"/>
          <p:cNvSpPr>
            <a:spLocks noChangeArrowheads="1"/>
          </p:cNvSpPr>
          <p:nvPr userDrawn="1"/>
        </p:nvSpPr>
        <p:spPr bwMode="auto">
          <a:xfrm>
            <a:off x="10804525" y="6545263"/>
            <a:ext cx="1116013" cy="230187"/>
          </a:xfrm>
          <a:prstGeom prst="rect">
            <a:avLst/>
          </a:prstGeom>
          <a:noFill/>
          <a:ln>
            <a:noFill/>
          </a:ln>
        </p:spPr>
        <p:txBody>
          <a:bodyPr lIns="0" tIns="0" rIns="0" bIns="0">
            <a:spAutoFit/>
          </a:bodyPr>
          <a:lstStyle>
            <a:lvl1pPr defTabSz="913130">
              <a:defRPr>
                <a:solidFill>
                  <a:schemeClr val="tx1"/>
                </a:solidFill>
                <a:latin typeface="Arial" panose="020B0604020202020204" pitchFamily="34" charset="0"/>
                <a:ea typeface="宋体" panose="02010600030101010101" pitchFamily="2" charset="-122"/>
              </a:defRPr>
            </a:lvl1pPr>
            <a:lvl2pPr marL="742950" indent="-285750" defTabSz="913130">
              <a:defRPr>
                <a:solidFill>
                  <a:schemeClr val="tx1"/>
                </a:solidFill>
                <a:latin typeface="Arial" panose="020B0604020202020204" pitchFamily="34" charset="0"/>
                <a:ea typeface="宋体" panose="02010600030101010101" pitchFamily="2" charset="-122"/>
              </a:defRPr>
            </a:lvl2pPr>
            <a:lvl3pPr marL="1143000" indent="-228600" defTabSz="913130">
              <a:defRPr>
                <a:solidFill>
                  <a:schemeClr val="tx1"/>
                </a:solidFill>
                <a:latin typeface="Arial" panose="020B0604020202020204" pitchFamily="34" charset="0"/>
                <a:ea typeface="宋体" panose="02010600030101010101" pitchFamily="2" charset="-122"/>
              </a:defRPr>
            </a:lvl3pPr>
            <a:lvl4pPr marL="1600200" indent="-228600" defTabSz="913130">
              <a:defRPr>
                <a:solidFill>
                  <a:schemeClr val="tx1"/>
                </a:solidFill>
                <a:latin typeface="Arial" panose="020B0604020202020204" pitchFamily="34" charset="0"/>
                <a:ea typeface="宋体" panose="02010600030101010101" pitchFamily="2" charset="-122"/>
              </a:defRPr>
            </a:lvl4pPr>
            <a:lvl5pPr marL="2057400" indent="-228600" defTabSz="913130">
              <a:defRPr>
                <a:solidFill>
                  <a:schemeClr val="tx1"/>
                </a:solidFill>
                <a:latin typeface="Arial" panose="020B0604020202020204" pitchFamily="34" charset="0"/>
                <a:ea typeface="宋体" panose="02010600030101010101" pitchFamily="2" charset="-122"/>
              </a:defRPr>
            </a:lvl5pPr>
            <a:lvl6pPr marL="25146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defRPr/>
            </a:pPr>
            <a:r>
              <a:rPr lang="zh-CN" altLang="en-US" sz="1500">
                <a:solidFill>
                  <a:srgbClr val="FFFFFF"/>
                </a:solidFill>
                <a:latin typeface="微软雅黑" panose="020B0503020204020204" pitchFamily="34" charset="-122"/>
                <a:ea typeface="微软雅黑" panose="020B0503020204020204" pitchFamily="34" charset="-122"/>
              </a:rPr>
              <a:t>第          页</a:t>
            </a:r>
            <a:endParaRPr lang="zh-CN" altLang="en-US" sz="1700">
              <a:solidFill>
                <a:srgbClr val="FFFFFF"/>
              </a:solidFill>
              <a:latin typeface="微软雅黑" panose="020B0503020204020204" pitchFamily="34" charset="-122"/>
              <a:ea typeface="微软雅黑" panose="020B0503020204020204" pitchFamily="34" charset="-122"/>
            </a:endParaRPr>
          </a:p>
        </p:txBody>
      </p:sp>
      <p:sp>
        <p:nvSpPr>
          <p:cNvPr id="5" name="TextBox 12"/>
          <p:cNvSpPr txBox="1"/>
          <p:nvPr userDrawn="1"/>
        </p:nvSpPr>
        <p:spPr>
          <a:xfrm>
            <a:off x="11133138" y="6500813"/>
            <a:ext cx="457200" cy="338137"/>
          </a:xfrm>
          <a:prstGeom prst="rect">
            <a:avLst/>
          </a:prstGeom>
          <a:noFill/>
        </p:spPr>
        <p:txBody>
          <a:bodyPr wrap="none">
            <a:spAutoFit/>
          </a:bodyPr>
          <a:lstStyle/>
          <a:p>
            <a:pPr algn="ctr" defTabSz="913130" fontAlgn="base">
              <a:spcBef>
                <a:spcPct val="0"/>
              </a:spcBef>
              <a:spcAft>
                <a:spcPct val="0"/>
              </a:spcAft>
              <a:buFont typeface="Arial" panose="020B0604020202020204" pitchFamily="34" charset="0"/>
              <a:buNone/>
            </a:pPr>
            <a:fld id="{E50C8A7B-59BD-44D6-90E9-C7E7245BAD7C}" type="slidenum">
              <a:rPr lang="zh-CN" altLang="en-US" sz="1500">
                <a:solidFill>
                  <a:srgbClr val="FFFFFF"/>
                </a:solidFill>
              </a:rPr>
            </a:fld>
            <a:endParaRPr lang="zh-CN" altLang="en-US" sz="1500">
              <a:solidFill>
                <a:srgbClr val="FFFFFF"/>
              </a:solidFill>
            </a:endParaRPr>
          </a:p>
        </p:txBody>
      </p:sp>
      <p:cxnSp>
        <p:nvCxnSpPr>
          <p:cNvPr id="6" name="直接连接符 5"/>
          <p:cNvCxnSpPr/>
          <p:nvPr userDrawn="1"/>
        </p:nvCxnSpPr>
        <p:spPr>
          <a:xfrm>
            <a:off x="53975" y="685800"/>
            <a:ext cx="8675688" cy="158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 name="TextBox 12"/>
          <p:cNvSpPr txBox="1">
            <a:spLocks noChangeArrowheads="1"/>
          </p:cNvSpPr>
          <p:nvPr userDrawn="1"/>
        </p:nvSpPr>
        <p:spPr bwMode="auto">
          <a:xfrm>
            <a:off x="0" y="119063"/>
            <a:ext cx="7489825" cy="52387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defRPr/>
            </a:pPr>
            <a:r>
              <a:rPr lang="en-US" altLang="zh-CN" sz="2800" b="1">
                <a:solidFill>
                  <a:srgbClr val="C00000"/>
                </a:solidFill>
                <a:ea typeface="微软雅黑" panose="020B0503020204020204" pitchFamily="34" charset="-122"/>
                <a:sym typeface="+mn-lt"/>
              </a:rPr>
              <a:t> </a:t>
            </a:r>
            <a:endParaRPr lang="zh-CN" altLang="en-US" sz="2800" b="1">
              <a:solidFill>
                <a:srgbClr val="C00000"/>
              </a:solidFill>
              <a:ea typeface="微软雅黑" panose="020B0503020204020204" pitchFamily="34" charset="-122"/>
              <a:sym typeface="+mn-lt"/>
            </a:endParaRPr>
          </a:p>
        </p:txBody>
      </p:sp>
      <p:pic>
        <p:nvPicPr>
          <p:cNvPr id="8" name="图片 5" descr="timg.jpg"/>
          <p:cNvPicPr>
            <a:picLocks noChangeAspect="1"/>
          </p:cNvPicPr>
          <p:nvPr userDrawn="1"/>
        </p:nvPicPr>
        <p:blipFill>
          <a:blip r:embed="rId2" cstate="print"/>
          <a:srcRect t="16669" r="6175" b="20828"/>
          <a:stretch>
            <a:fillRect/>
          </a:stretch>
        </p:blipFill>
        <p:spPr bwMode="auto">
          <a:xfrm>
            <a:off x="10104438" y="119063"/>
            <a:ext cx="1949450" cy="523875"/>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ransition spd="slow" advTm="3000">
    <p:check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比较">
    <p:spTree>
      <p:nvGrpSpPr>
        <p:cNvPr id="1" name=""/>
        <p:cNvGrpSpPr/>
        <p:nvPr/>
      </p:nvGrpSpPr>
      <p:grpSpPr>
        <a:xfrm>
          <a:off x="0" y="0"/>
          <a:ext cx="0" cy="0"/>
          <a:chOff x="0" y="0"/>
          <a:chExt cx="0" cy="0"/>
        </a:xfrm>
      </p:grpSpPr>
      <p:sp>
        <p:nvSpPr>
          <p:cNvPr id="2" name="Freeform 5"/>
          <p:cNvSpPr/>
          <p:nvPr userDrawn="1"/>
        </p:nvSpPr>
        <p:spPr bwMode="auto">
          <a:xfrm>
            <a:off x="0" y="6624638"/>
            <a:ext cx="10367963" cy="233362"/>
          </a:xfrm>
          <a:custGeom>
            <a:avLst/>
            <a:gdLst>
              <a:gd name="T0" fmla="*/ 0 w 13604"/>
              <a:gd name="T1" fmla="*/ 275 h 275"/>
              <a:gd name="T2" fmla="*/ 13508 w 13604"/>
              <a:gd name="T3" fmla="*/ 275 h 275"/>
              <a:gd name="T4" fmla="*/ 13604 w 13604"/>
              <a:gd name="T5" fmla="*/ 0 h 275"/>
              <a:gd name="T6" fmla="*/ 0 w 13604"/>
              <a:gd name="T7" fmla="*/ 0 h 275"/>
              <a:gd name="T8" fmla="*/ 0 w 13604"/>
              <a:gd name="T9" fmla="*/ 275 h 275"/>
            </a:gdLst>
            <a:ahLst/>
            <a:cxnLst>
              <a:cxn ang="0">
                <a:pos x="T0" y="T1"/>
              </a:cxn>
              <a:cxn ang="0">
                <a:pos x="T2" y="T3"/>
              </a:cxn>
              <a:cxn ang="0">
                <a:pos x="T4" y="T5"/>
              </a:cxn>
              <a:cxn ang="0">
                <a:pos x="T6" y="T7"/>
              </a:cxn>
              <a:cxn ang="0">
                <a:pos x="T8" y="T9"/>
              </a:cxn>
            </a:cxnLst>
            <a:rect l="0" t="0" r="r" b="b"/>
            <a:pathLst>
              <a:path w="13604" h="275">
                <a:moveTo>
                  <a:pt x="0" y="275"/>
                </a:moveTo>
                <a:lnTo>
                  <a:pt x="13508" y="275"/>
                </a:lnTo>
                <a:lnTo>
                  <a:pt x="13604" y="0"/>
                </a:lnTo>
                <a:lnTo>
                  <a:pt x="0" y="0"/>
                </a:lnTo>
                <a:lnTo>
                  <a:pt x="0" y="275"/>
                </a:lnTo>
                <a:close/>
              </a:path>
            </a:pathLst>
          </a:custGeom>
          <a:solidFill>
            <a:schemeClr val="tx1">
              <a:lumMod val="65000"/>
              <a:lumOff val="35000"/>
            </a:schemeClr>
          </a:solidFill>
          <a:ln>
            <a:noFill/>
          </a:ln>
        </p:spPr>
        <p:txBody>
          <a:bodyPr lIns="91404" tIns="45702" rIns="91404" bIns="45702"/>
          <a:lstStyle/>
          <a:p>
            <a:pPr defTabSz="913765" fontAlgn="base">
              <a:spcBef>
                <a:spcPct val="0"/>
              </a:spcBef>
              <a:spcAft>
                <a:spcPct val="0"/>
              </a:spcAft>
              <a:buFont typeface="Arial" panose="020B0604020202020204" pitchFamily="34" charset="0"/>
              <a:buNone/>
              <a:defRPr/>
            </a:pPr>
            <a:endParaRPr lang="zh-CN" altLang="en-US" sz="1800" dirty="0">
              <a:solidFill>
                <a:srgbClr val="C00000"/>
              </a:solidFill>
              <a:latin typeface="Arial" panose="020B0604020202020204" pitchFamily="34" charset="0"/>
            </a:endParaRPr>
          </a:p>
        </p:txBody>
      </p:sp>
      <p:sp>
        <p:nvSpPr>
          <p:cNvPr id="3" name="Freeform 6"/>
          <p:cNvSpPr/>
          <p:nvPr userDrawn="1"/>
        </p:nvSpPr>
        <p:spPr bwMode="auto">
          <a:xfrm>
            <a:off x="10333038" y="6481763"/>
            <a:ext cx="1858962" cy="376237"/>
          </a:xfrm>
          <a:custGeom>
            <a:avLst/>
            <a:gdLst>
              <a:gd name="T0" fmla="*/ 162 w 2439"/>
              <a:gd name="T1" fmla="*/ 0 h 443"/>
              <a:gd name="T2" fmla="*/ 0 w 2439"/>
              <a:gd name="T3" fmla="*/ 443 h 443"/>
              <a:gd name="T4" fmla="*/ 2439 w 2439"/>
              <a:gd name="T5" fmla="*/ 443 h 443"/>
              <a:gd name="T6" fmla="*/ 2439 w 2439"/>
              <a:gd name="T7" fmla="*/ 0 h 443"/>
              <a:gd name="T8" fmla="*/ 162 w 2439"/>
              <a:gd name="T9" fmla="*/ 0 h 443"/>
            </a:gdLst>
            <a:ahLst/>
            <a:cxnLst>
              <a:cxn ang="0">
                <a:pos x="T0" y="T1"/>
              </a:cxn>
              <a:cxn ang="0">
                <a:pos x="T2" y="T3"/>
              </a:cxn>
              <a:cxn ang="0">
                <a:pos x="T4" y="T5"/>
              </a:cxn>
              <a:cxn ang="0">
                <a:pos x="T6" y="T7"/>
              </a:cxn>
              <a:cxn ang="0">
                <a:pos x="T8" y="T9"/>
              </a:cxn>
            </a:cxnLst>
            <a:rect l="0" t="0" r="r" b="b"/>
            <a:pathLst>
              <a:path w="2439" h="443">
                <a:moveTo>
                  <a:pt x="162" y="0"/>
                </a:moveTo>
                <a:lnTo>
                  <a:pt x="0" y="443"/>
                </a:lnTo>
                <a:lnTo>
                  <a:pt x="2439" y="443"/>
                </a:lnTo>
                <a:lnTo>
                  <a:pt x="2439" y="0"/>
                </a:lnTo>
                <a:lnTo>
                  <a:pt x="162" y="0"/>
                </a:lnTo>
                <a:close/>
              </a:path>
            </a:pathLst>
          </a:custGeom>
          <a:solidFill>
            <a:schemeClr val="tx2"/>
          </a:solidFill>
          <a:ln>
            <a:noFill/>
          </a:ln>
        </p:spPr>
        <p:txBody>
          <a:bodyPr lIns="91404" tIns="45702" rIns="91404" bIns="45702"/>
          <a:lstStyle/>
          <a:p>
            <a:pPr defTabSz="913765" fontAlgn="base">
              <a:spcBef>
                <a:spcPct val="0"/>
              </a:spcBef>
              <a:spcAft>
                <a:spcPct val="0"/>
              </a:spcAft>
              <a:buFont typeface="Arial" panose="020B0604020202020204" pitchFamily="34" charset="0"/>
              <a:buNone/>
              <a:defRPr/>
            </a:pPr>
            <a:endParaRPr lang="zh-CN" altLang="en-US" sz="1800" dirty="0">
              <a:solidFill>
                <a:srgbClr val="C00000"/>
              </a:solidFill>
              <a:latin typeface="Arial" panose="020B0604020202020204" pitchFamily="34" charset="0"/>
            </a:endParaRPr>
          </a:p>
        </p:txBody>
      </p:sp>
      <p:sp>
        <p:nvSpPr>
          <p:cNvPr id="4" name="Rectangle 6"/>
          <p:cNvSpPr>
            <a:spLocks noChangeArrowheads="1"/>
          </p:cNvSpPr>
          <p:nvPr userDrawn="1"/>
        </p:nvSpPr>
        <p:spPr bwMode="auto">
          <a:xfrm>
            <a:off x="10804525" y="6545263"/>
            <a:ext cx="1116013" cy="230187"/>
          </a:xfrm>
          <a:prstGeom prst="rect">
            <a:avLst/>
          </a:prstGeom>
          <a:noFill/>
          <a:ln>
            <a:noFill/>
          </a:ln>
        </p:spPr>
        <p:txBody>
          <a:bodyPr lIns="0" tIns="0" rIns="0" bIns="0">
            <a:spAutoFit/>
          </a:bodyPr>
          <a:lstStyle>
            <a:lvl1pPr defTabSz="913130">
              <a:defRPr>
                <a:solidFill>
                  <a:schemeClr val="tx1"/>
                </a:solidFill>
                <a:latin typeface="Arial" panose="020B0604020202020204" pitchFamily="34" charset="0"/>
                <a:ea typeface="宋体" panose="02010600030101010101" pitchFamily="2" charset="-122"/>
              </a:defRPr>
            </a:lvl1pPr>
            <a:lvl2pPr marL="742950" indent="-285750" defTabSz="913130">
              <a:defRPr>
                <a:solidFill>
                  <a:schemeClr val="tx1"/>
                </a:solidFill>
                <a:latin typeface="Arial" panose="020B0604020202020204" pitchFamily="34" charset="0"/>
                <a:ea typeface="宋体" panose="02010600030101010101" pitchFamily="2" charset="-122"/>
              </a:defRPr>
            </a:lvl2pPr>
            <a:lvl3pPr marL="1143000" indent="-228600" defTabSz="913130">
              <a:defRPr>
                <a:solidFill>
                  <a:schemeClr val="tx1"/>
                </a:solidFill>
                <a:latin typeface="Arial" panose="020B0604020202020204" pitchFamily="34" charset="0"/>
                <a:ea typeface="宋体" panose="02010600030101010101" pitchFamily="2" charset="-122"/>
              </a:defRPr>
            </a:lvl3pPr>
            <a:lvl4pPr marL="1600200" indent="-228600" defTabSz="913130">
              <a:defRPr>
                <a:solidFill>
                  <a:schemeClr val="tx1"/>
                </a:solidFill>
                <a:latin typeface="Arial" panose="020B0604020202020204" pitchFamily="34" charset="0"/>
                <a:ea typeface="宋体" panose="02010600030101010101" pitchFamily="2" charset="-122"/>
              </a:defRPr>
            </a:lvl4pPr>
            <a:lvl5pPr marL="2057400" indent="-228600" defTabSz="913130">
              <a:defRPr>
                <a:solidFill>
                  <a:schemeClr val="tx1"/>
                </a:solidFill>
                <a:latin typeface="Arial" panose="020B0604020202020204" pitchFamily="34" charset="0"/>
                <a:ea typeface="宋体" panose="02010600030101010101" pitchFamily="2" charset="-122"/>
              </a:defRPr>
            </a:lvl5pPr>
            <a:lvl6pPr marL="25146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defTabSz="91313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defRPr/>
            </a:pPr>
            <a:r>
              <a:rPr lang="zh-CN" altLang="en-US" sz="1500">
                <a:solidFill>
                  <a:srgbClr val="FFFFFF"/>
                </a:solidFill>
                <a:latin typeface="微软雅黑" panose="020B0503020204020204" pitchFamily="34" charset="-122"/>
                <a:ea typeface="微软雅黑" panose="020B0503020204020204" pitchFamily="34" charset="-122"/>
              </a:rPr>
              <a:t>第          页</a:t>
            </a:r>
            <a:endParaRPr lang="zh-CN" altLang="en-US" sz="1700">
              <a:solidFill>
                <a:srgbClr val="FFFFFF"/>
              </a:solidFill>
              <a:latin typeface="微软雅黑" panose="020B0503020204020204" pitchFamily="34" charset="-122"/>
              <a:ea typeface="微软雅黑" panose="020B0503020204020204" pitchFamily="34" charset="-122"/>
            </a:endParaRPr>
          </a:p>
        </p:txBody>
      </p:sp>
      <p:sp>
        <p:nvSpPr>
          <p:cNvPr id="5" name="TextBox 12"/>
          <p:cNvSpPr txBox="1"/>
          <p:nvPr userDrawn="1"/>
        </p:nvSpPr>
        <p:spPr>
          <a:xfrm>
            <a:off x="11133138" y="6500813"/>
            <a:ext cx="457200" cy="338137"/>
          </a:xfrm>
          <a:prstGeom prst="rect">
            <a:avLst/>
          </a:prstGeom>
          <a:noFill/>
        </p:spPr>
        <p:txBody>
          <a:bodyPr wrap="none">
            <a:spAutoFit/>
          </a:bodyPr>
          <a:lstStyle/>
          <a:p>
            <a:pPr algn="ctr" defTabSz="913130" fontAlgn="base">
              <a:spcBef>
                <a:spcPct val="0"/>
              </a:spcBef>
              <a:spcAft>
                <a:spcPct val="0"/>
              </a:spcAft>
              <a:buFont typeface="Arial" panose="020B0604020202020204" pitchFamily="34" charset="0"/>
              <a:buNone/>
            </a:pPr>
            <a:fld id="{E08E19C8-50C3-4069-819A-2BB335B8DE43}" type="slidenum">
              <a:rPr lang="zh-CN" altLang="en-US" sz="1500">
                <a:solidFill>
                  <a:srgbClr val="FFFFFF"/>
                </a:solidFill>
              </a:rPr>
            </a:fld>
            <a:endParaRPr lang="zh-CN" altLang="en-US" sz="1500">
              <a:solidFill>
                <a:srgbClr val="FFFFFF"/>
              </a:solidFill>
            </a:endParaRPr>
          </a:p>
        </p:txBody>
      </p:sp>
      <p:grpSp>
        <p:nvGrpSpPr>
          <p:cNvPr id="6" name="组合 10"/>
          <p:cNvGrpSpPr/>
          <p:nvPr userDrawn="1"/>
        </p:nvGrpSpPr>
        <p:grpSpPr bwMode="auto">
          <a:xfrm>
            <a:off x="9766300" y="0"/>
            <a:ext cx="2425700" cy="927100"/>
            <a:chOff x="9704388" y="-80963"/>
            <a:chExt cx="2425700" cy="927101"/>
          </a:xfrm>
        </p:grpSpPr>
        <p:pic>
          <p:nvPicPr>
            <p:cNvPr id="7" name="图片 10"/>
            <p:cNvPicPr>
              <a:picLocks noChangeAspect="1" noChangeArrowheads="1"/>
            </p:cNvPicPr>
            <p:nvPr userDrawn="1"/>
          </p:nvPicPr>
          <p:blipFill>
            <a:blip r:embed="rId2" cstate="print"/>
            <a:srcRect r="40921"/>
            <a:stretch>
              <a:fillRect/>
            </a:stretch>
          </p:blipFill>
          <p:spPr bwMode="auto">
            <a:xfrm>
              <a:off x="9704388" y="-80963"/>
              <a:ext cx="1514475" cy="927101"/>
            </a:xfrm>
            <a:prstGeom prst="rect">
              <a:avLst/>
            </a:prstGeom>
            <a:noFill/>
            <a:ln w="9525">
              <a:noFill/>
              <a:miter lim="800000"/>
              <a:headEnd/>
              <a:tailEnd/>
            </a:ln>
          </p:spPr>
        </p:pic>
        <p:sp>
          <p:nvSpPr>
            <p:cNvPr id="8" name="文本框 11"/>
            <p:cNvSpPr txBox="1">
              <a:spLocks noChangeArrowheads="1"/>
            </p:cNvSpPr>
            <p:nvPr userDrawn="1"/>
          </p:nvSpPr>
          <p:spPr bwMode="auto">
            <a:xfrm>
              <a:off x="10553701" y="107950"/>
              <a:ext cx="608012" cy="307975"/>
            </a:xfrm>
            <a:prstGeom prst="rect">
              <a:avLst/>
            </a:prstGeom>
            <a:noFill/>
            <a:ln>
              <a:noFill/>
            </a:ln>
          </p:spPr>
          <p:txBody>
            <a:bodyPr wrap="none">
              <a:spAutoFit/>
            </a:bodyPr>
            <a:lstStyle>
              <a:lvl1pPr>
                <a:defRPr>
                  <a:solidFill>
                    <a:schemeClr val="tx1"/>
                  </a:solidFill>
                  <a:latin typeface="等线" panose="02010600030101010101" pitchFamily="2" charset="-122"/>
                  <a:ea typeface="等线" panose="02010600030101010101" pitchFamily="2" charset="-122"/>
                </a:defRPr>
              </a:lvl1pPr>
              <a:lvl2pPr marL="742950" indent="-285750">
                <a:defRPr>
                  <a:solidFill>
                    <a:schemeClr val="tx1"/>
                  </a:solidFill>
                  <a:latin typeface="等线" panose="02010600030101010101" pitchFamily="2" charset="-122"/>
                  <a:ea typeface="等线" panose="02010600030101010101" pitchFamily="2" charset="-122"/>
                </a:defRPr>
              </a:lvl2pPr>
              <a:lvl3pPr marL="1143000" indent="-228600">
                <a:defRPr>
                  <a:solidFill>
                    <a:schemeClr val="tx1"/>
                  </a:solidFill>
                  <a:latin typeface="等线" panose="02010600030101010101" pitchFamily="2" charset="-122"/>
                  <a:ea typeface="等线" panose="02010600030101010101" pitchFamily="2" charset="-122"/>
                </a:defRPr>
              </a:lvl3pPr>
              <a:lvl4pPr marL="1600200" indent="-228600">
                <a:defRPr>
                  <a:solidFill>
                    <a:schemeClr val="tx1"/>
                  </a:solidFill>
                  <a:latin typeface="等线" panose="02010600030101010101" pitchFamily="2" charset="-122"/>
                  <a:ea typeface="等线" panose="02010600030101010101" pitchFamily="2" charset="-122"/>
                </a:defRPr>
              </a:lvl4pPr>
              <a:lvl5pPr marL="2057400" indent="-228600">
                <a:defRPr>
                  <a:solidFill>
                    <a:schemeClr val="tx1"/>
                  </a:solidFill>
                  <a:latin typeface="等线" panose="02010600030101010101" pitchFamily="2" charset="-122"/>
                  <a:ea typeface="等线" panose="02010600030101010101" pitchFamily="2" charset="-122"/>
                </a:defRPr>
              </a:lvl5pPr>
              <a:lvl6pPr marL="25146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6pPr>
              <a:lvl7pPr marL="29718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7pPr>
              <a:lvl8pPr marL="34290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8pPr>
              <a:lvl9pPr marL="38862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9pPr>
            </a:lstStyle>
            <a:p>
              <a:pPr>
                <a:defRPr/>
              </a:pPr>
              <a:r>
                <a:rPr lang="en-US" altLang="zh-CN" sz="1400" dirty="0">
                  <a:solidFill>
                    <a:srgbClr val="7F7F7F"/>
                  </a:solidFill>
                  <a:latin typeface="微软雅黑" panose="020B0503020204020204" pitchFamily="34" charset="-122"/>
                  <a:ea typeface="微软雅黑" panose="020B0503020204020204" pitchFamily="34" charset="-122"/>
                </a:rPr>
                <a:t>hello</a:t>
              </a:r>
              <a:endParaRPr lang="zh-CN" altLang="en-US" sz="1400" dirty="0">
                <a:solidFill>
                  <a:srgbClr val="7F7F7F"/>
                </a:solidFill>
                <a:latin typeface="微软雅黑" panose="020B0503020204020204" pitchFamily="34" charset="-122"/>
                <a:ea typeface="微软雅黑" panose="020B0503020204020204" pitchFamily="34" charset="-122"/>
              </a:endParaRPr>
            </a:p>
          </p:txBody>
        </p:sp>
        <p:sp>
          <p:nvSpPr>
            <p:cNvPr id="9" name="文本框 13"/>
            <p:cNvSpPr txBox="1"/>
            <p:nvPr userDrawn="1"/>
          </p:nvSpPr>
          <p:spPr>
            <a:xfrm>
              <a:off x="11072813" y="228600"/>
              <a:ext cx="1057275" cy="307975"/>
            </a:xfrm>
            <a:prstGeom prst="rect">
              <a:avLst/>
            </a:prstGeom>
            <a:noFill/>
          </p:spPr>
          <p:txBody>
            <a:bodyPr wrap="none">
              <a:spAutoFit/>
            </a:bodyPr>
            <a:lstStyle/>
            <a:p>
              <a:pPr>
                <a:defRPr/>
              </a:pPr>
              <a:r>
                <a:rPr lang="zh-CN" altLang="en-US" sz="1400" spc="300" dirty="0">
                  <a:solidFill>
                    <a:prstClr val="black">
                      <a:lumMod val="50000"/>
                      <a:lumOff val="50000"/>
                    </a:prstClr>
                  </a:solidFill>
                </a:rPr>
                <a:t>赋能未来</a:t>
              </a:r>
              <a:endParaRPr lang="zh-CN" altLang="en-US" sz="1400" spc="300" dirty="0">
                <a:solidFill>
                  <a:prstClr val="black">
                    <a:lumMod val="50000"/>
                    <a:lumOff val="50000"/>
                  </a:prstClr>
                </a:solidFill>
              </a:endParaRPr>
            </a:p>
          </p:txBody>
        </p:sp>
      </p:grpSp>
      <p:cxnSp>
        <p:nvCxnSpPr>
          <p:cNvPr id="10" name="直接连接符 9"/>
          <p:cNvCxnSpPr/>
          <p:nvPr userDrawn="1"/>
        </p:nvCxnSpPr>
        <p:spPr>
          <a:xfrm>
            <a:off x="53975" y="685800"/>
            <a:ext cx="8675688" cy="158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 name="TextBox 12"/>
          <p:cNvSpPr txBox="1">
            <a:spLocks noChangeArrowheads="1"/>
          </p:cNvSpPr>
          <p:nvPr userDrawn="1"/>
        </p:nvSpPr>
        <p:spPr bwMode="auto">
          <a:xfrm>
            <a:off x="0" y="119063"/>
            <a:ext cx="7489825" cy="52387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defRPr/>
            </a:pPr>
            <a:r>
              <a:rPr lang="en-US" altLang="zh-CN" sz="2800" b="1">
                <a:solidFill>
                  <a:srgbClr val="C00000"/>
                </a:solidFill>
                <a:ea typeface="微软雅黑" panose="020B0503020204020204" pitchFamily="34" charset="-122"/>
                <a:sym typeface="+mn-lt"/>
              </a:rPr>
              <a:t> </a:t>
            </a:r>
            <a:endParaRPr lang="zh-CN" altLang="en-US" sz="2800" b="1">
              <a:solidFill>
                <a:srgbClr val="C00000"/>
              </a:solidFill>
              <a:ea typeface="微软雅黑" panose="020B0503020204020204" pitchFamily="34" charset="-122"/>
              <a:sym typeface="+mn-lt"/>
            </a:endParaRPr>
          </a:p>
        </p:txBody>
      </p:sp>
    </p:spTree>
  </p:cSld>
  <p:clrMapOvr>
    <a:overrideClrMapping bg1="lt1" tx1="dk1" bg2="lt2" tx2="dk2" accent1="accent1" accent2="accent2" accent3="accent3" accent4="accent4" accent5="accent5" accent6="accent6" hlink="hlink" folHlink="folHlink"/>
  </p:clrMapOvr>
  <p:transition spd="slow" advTm="3000">
    <p:check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pic>
        <p:nvPicPr>
          <p:cNvPr id="2" name="PA_图片 6"/>
          <p:cNvPicPr>
            <a:picLocks noChangeAspect="1"/>
          </p:cNvPicPr>
          <p:nvPr userDrawn="1">
            <p:custDataLst>
              <p:tags r:id="rId2"/>
            </p:custDataLst>
          </p:nvPr>
        </p:nvPicPr>
        <p:blipFill>
          <a:blip r:embed="rId3" cstate="print"/>
          <a:srcRect/>
          <a:stretch>
            <a:fillRect/>
          </a:stretch>
        </p:blipFill>
        <p:spPr bwMode="auto">
          <a:xfrm>
            <a:off x="0" y="6275388"/>
            <a:ext cx="12192000" cy="593725"/>
          </a:xfrm>
          <a:prstGeom prst="rect">
            <a:avLst/>
          </a:prstGeom>
          <a:noFill/>
          <a:ln w="9525">
            <a:noFill/>
            <a:miter lim="800000"/>
            <a:headEnd/>
            <a:tailEnd/>
          </a:ln>
        </p:spPr>
      </p:pic>
      <p:grpSp>
        <p:nvGrpSpPr>
          <p:cNvPr id="3" name="组合 7"/>
          <p:cNvGrpSpPr/>
          <p:nvPr userDrawn="1"/>
        </p:nvGrpSpPr>
        <p:grpSpPr bwMode="auto">
          <a:xfrm>
            <a:off x="9766300" y="0"/>
            <a:ext cx="2425700" cy="927100"/>
            <a:chOff x="9704388" y="-80963"/>
            <a:chExt cx="2425700" cy="927101"/>
          </a:xfrm>
        </p:grpSpPr>
        <p:pic>
          <p:nvPicPr>
            <p:cNvPr id="4" name="图片 10"/>
            <p:cNvPicPr>
              <a:picLocks noChangeAspect="1" noChangeArrowheads="1"/>
            </p:cNvPicPr>
            <p:nvPr userDrawn="1"/>
          </p:nvPicPr>
          <p:blipFill>
            <a:blip r:embed="rId4" cstate="print"/>
            <a:srcRect r="40921"/>
            <a:stretch>
              <a:fillRect/>
            </a:stretch>
          </p:blipFill>
          <p:spPr bwMode="auto">
            <a:xfrm>
              <a:off x="9704388" y="-80963"/>
              <a:ext cx="1514475" cy="927101"/>
            </a:xfrm>
            <a:prstGeom prst="rect">
              <a:avLst/>
            </a:prstGeom>
            <a:noFill/>
            <a:ln w="9525">
              <a:noFill/>
              <a:miter lim="800000"/>
              <a:headEnd/>
              <a:tailEnd/>
            </a:ln>
          </p:spPr>
        </p:pic>
        <p:sp>
          <p:nvSpPr>
            <p:cNvPr id="5" name="文本框 11"/>
            <p:cNvSpPr txBox="1">
              <a:spLocks noChangeArrowheads="1"/>
            </p:cNvSpPr>
            <p:nvPr userDrawn="1"/>
          </p:nvSpPr>
          <p:spPr bwMode="auto">
            <a:xfrm>
              <a:off x="10553701" y="107950"/>
              <a:ext cx="608012" cy="307975"/>
            </a:xfrm>
            <a:prstGeom prst="rect">
              <a:avLst/>
            </a:prstGeom>
            <a:noFill/>
            <a:ln>
              <a:noFill/>
            </a:ln>
          </p:spPr>
          <p:txBody>
            <a:bodyPr wrap="none">
              <a:spAutoFit/>
            </a:bodyPr>
            <a:lstStyle>
              <a:lvl1pPr>
                <a:defRPr>
                  <a:solidFill>
                    <a:schemeClr val="tx1"/>
                  </a:solidFill>
                  <a:latin typeface="等线" panose="02010600030101010101" pitchFamily="2" charset="-122"/>
                  <a:ea typeface="等线" panose="02010600030101010101" pitchFamily="2" charset="-122"/>
                </a:defRPr>
              </a:lvl1pPr>
              <a:lvl2pPr marL="742950" indent="-285750">
                <a:defRPr>
                  <a:solidFill>
                    <a:schemeClr val="tx1"/>
                  </a:solidFill>
                  <a:latin typeface="等线" panose="02010600030101010101" pitchFamily="2" charset="-122"/>
                  <a:ea typeface="等线" panose="02010600030101010101" pitchFamily="2" charset="-122"/>
                </a:defRPr>
              </a:lvl2pPr>
              <a:lvl3pPr marL="1143000" indent="-228600">
                <a:defRPr>
                  <a:solidFill>
                    <a:schemeClr val="tx1"/>
                  </a:solidFill>
                  <a:latin typeface="等线" panose="02010600030101010101" pitchFamily="2" charset="-122"/>
                  <a:ea typeface="等线" panose="02010600030101010101" pitchFamily="2" charset="-122"/>
                </a:defRPr>
              </a:lvl3pPr>
              <a:lvl4pPr marL="1600200" indent="-228600">
                <a:defRPr>
                  <a:solidFill>
                    <a:schemeClr val="tx1"/>
                  </a:solidFill>
                  <a:latin typeface="等线" panose="02010600030101010101" pitchFamily="2" charset="-122"/>
                  <a:ea typeface="等线" panose="02010600030101010101" pitchFamily="2" charset="-122"/>
                </a:defRPr>
              </a:lvl4pPr>
              <a:lvl5pPr marL="2057400" indent="-228600">
                <a:defRPr>
                  <a:solidFill>
                    <a:schemeClr val="tx1"/>
                  </a:solidFill>
                  <a:latin typeface="等线" panose="02010600030101010101" pitchFamily="2" charset="-122"/>
                  <a:ea typeface="等线" panose="02010600030101010101" pitchFamily="2" charset="-122"/>
                </a:defRPr>
              </a:lvl5pPr>
              <a:lvl6pPr marL="25146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6pPr>
              <a:lvl7pPr marL="29718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7pPr>
              <a:lvl8pPr marL="34290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8pPr>
              <a:lvl9pPr marL="3886200" indent="-228600" fontAlgn="base">
                <a:spcBef>
                  <a:spcPct val="0"/>
                </a:spcBef>
                <a:spcAft>
                  <a:spcPct val="0"/>
                </a:spcAft>
                <a:defRPr>
                  <a:solidFill>
                    <a:schemeClr val="tx1"/>
                  </a:solidFill>
                  <a:latin typeface="等线" panose="02010600030101010101" pitchFamily="2" charset="-122"/>
                  <a:ea typeface="等线" panose="02010600030101010101" pitchFamily="2" charset="-122"/>
                </a:defRPr>
              </a:lvl9pPr>
            </a:lstStyle>
            <a:p>
              <a:pPr>
                <a:defRPr/>
              </a:pPr>
              <a:r>
                <a:rPr lang="en-US" altLang="zh-CN" sz="1400">
                  <a:solidFill>
                    <a:srgbClr val="7F7F7F"/>
                  </a:solidFill>
                  <a:latin typeface="微软雅黑" panose="020B0503020204020204" pitchFamily="34" charset="-122"/>
                  <a:ea typeface="微软雅黑" panose="020B0503020204020204" pitchFamily="34" charset="-122"/>
                </a:rPr>
                <a:t>hello</a:t>
              </a:r>
              <a:endParaRPr lang="zh-CN" altLang="en-US" sz="1400">
                <a:solidFill>
                  <a:srgbClr val="7F7F7F"/>
                </a:solidFill>
                <a:latin typeface="微软雅黑" panose="020B0503020204020204" pitchFamily="34" charset="-122"/>
                <a:ea typeface="微软雅黑" panose="020B0503020204020204" pitchFamily="34" charset="-122"/>
              </a:endParaRPr>
            </a:p>
          </p:txBody>
        </p:sp>
        <p:sp>
          <p:nvSpPr>
            <p:cNvPr id="6" name="文本框 10"/>
            <p:cNvSpPr txBox="1"/>
            <p:nvPr userDrawn="1"/>
          </p:nvSpPr>
          <p:spPr>
            <a:xfrm>
              <a:off x="11072813" y="228600"/>
              <a:ext cx="1057275" cy="307975"/>
            </a:xfrm>
            <a:prstGeom prst="rect">
              <a:avLst/>
            </a:prstGeom>
            <a:noFill/>
          </p:spPr>
          <p:txBody>
            <a:bodyPr wrap="none">
              <a:spAutoFit/>
            </a:bodyPr>
            <a:lstStyle/>
            <a:p>
              <a:pPr>
                <a:defRPr/>
              </a:pPr>
              <a:r>
                <a:rPr lang="zh-CN" altLang="en-US" sz="1400" spc="300" dirty="0">
                  <a:solidFill>
                    <a:prstClr val="black">
                      <a:lumMod val="50000"/>
                      <a:lumOff val="50000"/>
                    </a:prstClr>
                  </a:solidFill>
                </a:rPr>
                <a:t>赋能未来</a:t>
              </a:r>
              <a:endParaRPr lang="zh-CN" altLang="en-US" sz="1400" spc="300" dirty="0">
                <a:solidFill>
                  <a:prstClr val="black">
                    <a:lumMod val="50000"/>
                    <a:lumOff val="50000"/>
                  </a:prstClr>
                </a:solidFill>
              </a:endParaRPr>
            </a:p>
          </p:txBody>
        </p:sp>
      </p:grpSp>
      <p:cxnSp>
        <p:nvCxnSpPr>
          <p:cNvPr id="7" name="直接连接符 6"/>
          <p:cNvCxnSpPr/>
          <p:nvPr userDrawn="1"/>
        </p:nvCxnSpPr>
        <p:spPr>
          <a:xfrm>
            <a:off x="53975" y="685800"/>
            <a:ext cx="8675688" cy="158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userDrawn="1"/>
        </p:nvSpPr>
        <p:spPr bwMode="auto">
          <a:xfrm>
            <a:off x="0" y="119063"/>
            <a:ext cx="7489825" cy="523875"/>
          </a:xfrm>
          <a:prstGeom prst="rect">
            <a:avLst/>
          </a:prstGeom>
          <a:noFill/>
          <a:ln>
            <a:no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defRPr/>
            </a:pPr>
            <a:r>
              <a:rPr lang="en-US" altLang="zh-CN" sz="2800" b="1">
                <a:solidFill>
                  <a:srgbClr val="C00000"/>
                </a:solidFill>
                <a:ea typeface="微软雅黑" panose="020B0503020204020204" pitchFamily="34" charset="-122"/>
                <a:sym typeface="+mn-lt"/>
              </a:rPr>
              <a:t> </a:t>
            </a:r>
            <a:endParaRPr lang="zh-CN" altLang="en-US" sz="2800" b="1">
              <a:solidFill>
                <a:srgbClr val="C00000"/>
              </a:solidFill>
              <a:ea typeface="微软雅黑" panose="020B0503020204020204" pitchFamily="34" charset="-122"/>
              <a:sym typeface="+mn-lt"/>
            </a:endParaRPr>
          </a:p>
        </p:txBody>
      </p:sp>
    </p:spTree>
  </p:cSld>
  <p:clrMapOvr>
    <a:overrideClrMapping bg1="lt1" tx1="dk1" bg2="lt2" tx2="dk2" accent1="accent1" accent2="accent2" accent3="accent3" accent4="accent4" accent5="accent5" accent6="accent6" hlink="hlink" folHlink="folHlink"/>
  </p:clrMapOvr>
  <p:transition spd="slow" advTm="3000">
    <p:checker/>
  </p:transition>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a:t>单击此处编辑母版标题样式</a:t>
            </a:r>
            <a:endParaRPr lang="zh-CN" altLang="en-US"/>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8234E947-8BFA-444A-9C44-BD8A6159C5B8}" type="datetimeFigureOut">
              <a:rPr lang="zh-CN" altLang="en-US">
                <a:solidFill>
                  <a:prstClr val="black">
                    <a:tint val="75000"/>
                  </a:prstClr>
                </a:solidFill>
              </a:rPr>
            </a:fld>
            <a:endParaRPr lang="zh-CN" altLang="en-US">
              <a:solidFill>
                <a:prstClr val="black">
                  <a:tint val="75000"/>
                </a:prstClr>
              </a:solidFill>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latin typeface="微软雅黑" panose="020B0503020204020204" pitchFamily="34" charset="-122"/>
                <a:ea typeface="微软雅黑" panose="020B0503020204020204" pitchFamily="34" charset="-122"/>
              </a:defRPr>
            </a:lvl1pPr>
          </a:lstStyle>
          <a:p>
            <a:pPr fontAlgn="base">
              <a:spcBef>
                <a:spcPct val="0"/>
              </a:spcBef>
              <a:spcAft>
                <a:spcPct val="0"/>
              </a:spcAft>
            </a:pPr>
            <a:fld id="{EFB1DBCE-7DE2-4D20-A1FA-A44B586EB3BF}"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advTm="3000">
    <p:checker/>
  </p:transition>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2pPr>
      <a:lvl3pPr algn="l" rtl="0" eaLnBrk="0" fontAlgn="base" hangingPunct="0">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3pPr>
      <a:lvl4pPr algn="l" rtl="0" eaLnBrk="0" fontAlgn="base" hangingPunct="0">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4pPr>
      <a:lvl5pPr algn="l" rtl="0" eaLnBrk="0" fontAlgn="base" hangingPunct="0">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16.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media/image5.png"/><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A_任意多边形 5"/>
          <p:cNvSpPr/>
          <p:nvPr>
            <p:custDataLst>
              <p:tags r:id="rId1"/>
            </p:custDataLst>
          </p:nvPr>
        </p:nvSpPr>
        <p:spPr bwMode="auto">
          <a:xfrm>
            <a:off x="0" y="6623050"/>
            <a:ext cx="10367963" cy="233363"/>
          </a:xfrm>
          <a:custGeom>
            <a:avLst/>
            <a:gdLst>
              <a:gd name="T0" fmla="*/ 0 w 13604"/>
              <a:gd name="T1" fmla="*/ 275 h 275"/>
              <a:gd name="T2" fmla="*/ 13508 w 13604"/>
              <a:gd name="T3" fmla="*/ 275 h 275"/>
              <a:gd name="T4" fmla="*/ 13604 w 13604"/>
              <a:gd name="T5" fmla="*/ 0 h 275"/>
              <a:gd name="T6" fmla="*/ 0 w 13604"/>
              <a:gd name="T7" fmla="*/ 0 h 275"/>
              <a:gd name="T8" fmla="*/ 0 w 13604"/>
              <a:gd name="T9" fmla="*/ 275 h 275"/>
            </a:gdLst>
            <a:ahLst/>
            <a:cxnLst>
              <a:cxn ang="0">
                <a:pos x="T0" y="T1"/>
              </a:cxn>
              <a:cxn ang="0">
                <a:pos x="T2" y="T3"/>
              </a:cxn>
              <a:cxn ang="0">
                <a:pos x="T4" y="T5"/>
              </a:cxn>
              <a:cxn ang="0">
                <a:pos x="T6" y="T7"/>
              </a:cxn>
              <a:cxn ang="0">
                <a:pos x="T8" y="T9"/>
              </a:cxn>
            </a:cxnLst>
            <a:rect l="0" t="0" r="r" b="b"/>
            <a:pathLst>
              <a:path w="13604" h="275">
                <a:moveTo>
                  <a:pt x="0" y="275"/>
                </a:moveTo>
                <a:lnTo>
                  <a:pt x="13508" y="275"/>
                </a:lnTo>
                <a:lnTo>
                  <a:pt x="13604" y="0"/>
                </a:lnTo>
                <a:lnTo>
                  <a:pt x="0" y="0"/>
                </a:lnTo>
                <a:lnTo>
                  <a:pt x="0" y="275"/>
                </a:lnTo>
                <a:close/>
              </a:path>
            </a:pathLst>
          </a:custGeom>
          <a:solidFill>
            <a:srgbClr val="C00000"/>
          </a:solidFill>
          <a:ln>
            <a:noFill/>
          </a:ln>
        </p:spPr>
        <p:txBody>
          <a:bodyPr lIns="91404" tIns="45702" rIns="91404" bIns="45702"/>
          <a:lstStyle/>
          <a:p>
            <a:pPr defTabSz="913765" fontAlgn="base">
              <a:spcBef>
                <a:spcPct val="0"/>
              </a:spcBef>
              <a:spcAft>
                <a:spcPct val="0"/>
              </a:spcAft>
              <a:defRPr/>
            </a:pPr>
            <a:endParaRPr lang="zh-CN" altLang="en-US" sz="1800" dirty="0">
              <a:solidFill>
                <a:srgbClr val="C00000"/>
              </a:solidFill>
            </a:endParaRPr>
          </a:p>
        </p:txBody>
      </p:sp>
      <p:sp>
        <p:nvSpPr>
          <p:cNvPr id="24" name="PA_任意多边形 16"/>
          <p:cNvSpPr/>
          <p:nvPr>
            <p:custDataLst>
              <p:tags r:id="rId2"/>
            </p:custDataLst>
          </p:nvPr>
        </p:nvSpPr>
        <p:spPr bwMode="auto">
          <a:xfrm>
            <a:off x="10333038" y="6623050"/>
            <a:ext cx="1858962" cy="233363"/>
          </a:xfrm>
          <a:custGeom>
            <a:avLst/>
            <a:gdLst>
              <a:gd name="connsiteX0" fmla="*/ 76796 w 1859297"/>
              <a:gd name="connsiteY0" fmla="*/ 0 h 233795"/>
              <a:gd name="connsiteX1" fmla="*/ 1859297 w 1859297"/>
              <a:gd name="connsiteY1" fmla="*/ 0 h 233795"/>
              <a:gd name="connsiteX2" fmla="*/ 1859297 w 1859297"/>
              <a:gd name="connsiteY2" fmla="*/ 233795 h 233795"/>
              <a:gd name="connsiteX3" fmla="*/ 0 w 1859297"/>
              <a:gd name="connsiteY3" fmla="*/ 233795 h 233795"/>
            </a:gdLst>
            <a:ahLst/>
            <a:cxnLst>
              <a:cxn ang="0">
                <a:pos x="connsiteX0" y="connsiteY0"/>
              </a:cxn>
              <a:cxn ang="0">
                <a:pos x="connsiteX1" y="connsiteY1"/>
              </a:cxn>
              <a:cxn ang="0">
                <a:pos x="connsiteX2" y="connsiteY2"/>
              </a:cxn>
              <a:cxn ang="0">
                <a:pos x="connsiteX3" y="connsiteY3"/>
              </a:cxn>
            </a:cxnLst>
            <a:rect l="l" t="t" r="r" b="b"/>
            <a:pathLst>
              <a:path w="1859297" h="233795">
                <a:moveTo>
                  <a:pt x="76796" y="0"/>
                </a:moveTo>
                <a:lnTo>
                  <a:pt x="1859297" y="0"/>
                </a:lnTo>
                <a:lnTo>
                  <a:pt x="1859297" y="233795"/>
                </a:lnTo>
                <a:lnTo>
                  <a:pt x="0" y="233795"/>
                </a:lnTo>
                <a:close/>
              </a:path>
            </a:pathLst>
          </a:custGeom>
          <a:solidFill>
            <a:schemeClr val="tx1">
              <a:lumMod val="65000"/>
              <a:lumOff val="35000"/>
            </a:schemeClr>
          </a:solidFill>
          <a:ln>
            <a:noFill/>
          </a:ln>
        </p:spPr>
        <p:txBody>
          <a:bodyPr lIns="91404" tIns="45702" rIns="91404" bIns="45702"/>
          <a:lstStyle/>
          <a:p>
            <a:pPr defTabSz="913765" fontAlgn="base">
              <a:spcBef>
                <a:spcPct val="0"/>
              </a:spcBef>
              <a:spcAft>
                <a:spcPct val="0"/>
              </a:spcAft>
              <a:defRPr/>
            </a:pPr>
            <a:endParaRPr lang="zh-CN" altLang="en-US" sz="1800" dirty="0">
              <a:solidFill>
                <a:srgbClr val="C00000"/>
              </a:solidFill>
            </a:endParaRPr>
          </a:p>
        </p:txBody>
      </p:sp>
      <p:sp>
        <p:nvSpPr>
          <p:cNvPr id="3" name="文本框 2"/>
          <p:cNvSpPr txBox="1"/>
          <p:nvPr/>
        </p:nvSpPr>
        <p:spPr>
          <a:xfrm>
            <a:off x="795044" y="1697942"/>
            <a:ext cx="10796155" cy="1723549"/>
          </a:xfrm>
          <a:prstGeom prst="rect">
            <a:avLst/>
          </a:prstGeom>
          <a:noFill/>
        </p:spPr>
        <p:txBody>
          <a:bodyPr wrap="square" rtlCol="0">
            <a:spAutoFit/>
          </a:bodyPr>
          <a:lstStyle/>
          <a:p>
            <a:pPr marL="571500" indent="-571500" algn="ctr">
              <a:lnSpc>
                <a:spcPct val="150000"/>
              </a:lnSpc>
              <a:spcBef>
                <a:spcPct val="0"/>
              </a:spcBef>
              <a:buFont typeface="Wingdings" panose="05000000000000000000" pitchFamily="2" charset="2"/>
              <a:buChar char="p"/>
            </a:pPr>
            <a:r>
              <a:rPr lang="zh-CN" altLang="en-US" sz="4400" b="1" dirty="0" smtClean="0">
                <a:solidFill>
                  <a:srgbClr val="C00000"/>
                </a:solidFill>
                <a:latin typeface="微软雅黑" panose="020B0503020204020204" pitchFamily="34" charset="-122"/>
                <a:ea typeface="微软雅黑" panose="020B0503020204020204" pitchFamily="34" charset="-122"/>
              </a:rPr>
              <a:t>员工</a:t>
            </a:r>
            <a:r>
              <a:rPr lang="zh-CN" altLang="en-US" sz="4400" b="1" dirty="0">
                <a:solidFill>
                  <a:srgbClr val="C00000"/>
                </a:solidFill>
                <a:latin typeface="微软雅黑" panose="020B0503020204020204" pitchFamily="34" charset="-122"/>
                <a:ea typeface="微软雅黑" panose="020B0503020204020204" pitchFamily="34" charset="-122"/>
              </a:rPr>
              <a:t>帮扶</a:t>
            </a:r>
            <a:r>
              <a:rPr lang="zh-CN" altLang="en-US" sz="4400" b="1" dirty="0" smtClean="0">
                <a:solidFill>
                  <a:srgbClr val="C00000"/>
                </a:solidFill>
                <a:latin typeface="微软雅黑" panose="020B0503020204020204" pitchFamily="34" charset="-122"/>
                <a:ea typeface="微软雅黑" panose="020B0503020204020204" pitchFamily="34" charset="-122"/>
              </a:rPr>
              <a:t>体系</a:t>
            </a:r>
            <a:endParaRPr lang="zh-CN" altLang="en-US" sz="4000" b="1" dirty="0">
              <a:solidFill>
                <a:srgbClr val="C00000"/>
              </a:solidFill>
              <a:latin typeface="+mn-ea"/>
            </a:endParaRPr>
          </a:p>
          <a:p>
            <a:endParaRPr lang="zh-CN" altLang="en-US" sz="4000" dirty="0">
              <a:latin typeface="+mn-ea"/>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：④地方工会医疗保障计划</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(3/3)</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Group 64"/>
          <p:cNvGraphicFramePr/>
          <p:nvPr>
            <p:custDataLst>
              <p:tags r:id="rId1"/>
            </p:custDataLst>
          </p:nvPr>
        </p:nvGraphicFramePr>
        <p:xfrm>
          <a:off x="379730" y="1021080"/>
          <a:ext cx="11574780" cy="5038090"/>
        </p:xfrm>
        <a:graphic>
          <a:graphicData uri="http://schemas.openxmlformats.org/drawingml/2006/table">
            <a:tbl>
              <a:tblPr/>
              <a:tblGrid>
                <a:gridCol w="523875"/>
                <a:gridCol w="1162685"/>
                <a:gridCol w="9888220"/>
              </a:tblGrid>
              <a:tr h="557530">
                <a:tc rowSpan="2">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kern="1200" dirty="0">
                          <a:solidFill>
                            <a:srgbClr val="FF0000"/>
                          </a:solidFill>
                          <a:latin typeface="+mn-lt"/>
                          <a:ea typeface="+mn-ea"/>
                          <a:cs typeface="+mn-cs"/>
                        </a:rPr>
                        <a:t>广东省职工保障互助会</a:t>
                      </a:r>
                      <a:endParaRPr lang="zh-CN" altLang="en-US" sz="2400" b="1" kern="1200" dirty="0">
                        <a:solidFill>
                          <a:srgbClr val="FF0000"/>
                        </a:solidFill>
                        <a:latin typeface="+mn-lt"/>
                        <a:ea typeface="+mn-ea"/>
                        <a:cs typeface="+mn-cs"/>
                      </a:endParaRPr>
                    </a:p>
                  </a:txBody>
                  <a:tcPr marL="121920" marR="12192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申请项目</a:t>
                      </a:r>
                      <a:endParaRPr lang="zh-CN" altLang="en-US" sz="1800" b="1" kern="0" dirty="0">
                        <a:solidFill>
                          <a:srgbClr val="0066FF"/>
                        </a:solidFill>
                        <a:latin typeface="Times New Roman" panose="02020603050405020304" pitchFamily="18" charset="0"/>
                        <a:ea typeface="+mn-ea"/>
                        <a:cs typeface="+mn-cs"/>
                      </a:endParaRPr>
                    </a:p>
                  </a:txBody>
                  <a:tcPr marL="121920" marR="12192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资助项目内容</a:t>
                      </a:r>
                      <a:endParaRPr lang="zh-CN" altLang="en-US" sz="1800" b="1" kern="0" dirty="0">
                        <a:solidFill>
                          <a:srgbClr val="0066FF"/>
                        </a:solidFill>
                        <a:latin typeface="Times New Roman" panose="02020603050405020304" pitchFamily="18" charset="0"/>
                        <a:ea typeface="+mn-ea"/>
                        <a:cs typeface="+mn-cs"/>
                      </a:endParaRPr>
                    </a:p>
                  </a:txBody>
                  <a:tcPr marL="121920" marR="12192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25950">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ea typeface="+mn-ea"/>
                          <a:cs typeface="+mn-cs"/>
                        </a:rPr>
                        <a:t>广东省在职职工住院医疗综合互助保障</a:t>
                      </a:r>
                      <a:r>
                        <a:rPr lang="zh-CN" altLang="en-US" sz="1800" b="1" kern="0" dirty="0" smtClean="0">
                          <a:solidFill>
                            <a:srgbClr val="0066FF"/>
                          </a:solidFill>
                          <a:latin typeface="Times New Roman" panose="02020603050405020304" pitchFamily="18" charset="0"/>
                          <a:ea typeface="+mn-ea"/>
                          <a:cs typeface="+mn-cs"/>
                        </a:rPr>
                        <a:t>活动（俗称：二次医保）</a:t>
                      </a:r>
                      <a:endParaRPr lang="zh-CN" altLang="en-US" sz="1800" b="1" kern="0" dirty="0">
                        <a:solidFill>
                          <a:srgbClr val="0066FF"/>
                        </a:solidFill>
                        <a:latin typeface="Times New Roman" panose="02020603050405020304" pitchFamily="18" charset="0"/>
                        <a:ea typeface="+mn-ea"/>
                        <a:cs typeface="+mn-cs"/>
                      </a:endParaRPr>
                    </a:p>
                  </a:txBody>
                  <a:tcPr marL="121920" marR="12192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R="0" lvl="0" indent="0" algn="l" defTabSz="914400" rtl="0" fontAlgn="auto">
                        <a:lnSpc>
                          <a:spcPct val="120000"/>
                        </a:lnSpc>
                        <a:spcBef>
                          <a:spcPts val="0"/>
                        </a:spcBef>
                        <a:spcAft>
                          <a:spcPts val="0"/>
                        </a:spcAft>
                        <a:buClrTx/>
                        <a:buSzTx/>
                        <a:buFontTx/>
                        <a:buNone/>
                        <a:defRPr/>
                      </a:pPr>
                      <a:r>
                        <a:rPr lang="en-US" altLang="zh-CN" sz="1600" kern="1200" baseline="0" dirty="0">
                          <a:solidFill>
                            <a:schemeClr val="tx1"/>
                          </a:solidFill>
                          <a:latin typeface="+mn-lt"/>
                          <a:ea typeface="+mn-ea"/>
                          <a:cs typeface="+mn-cs"/>
                          <a:sym typeface="Arial" panose="020B0604020202020204" pitchFamily="34" charset="0"/>
                        </a:rPr>
                        <a:t>1</a:t>
                      </a:r>
                      <a:r>
                        <a:rPr lang="zh-CN" altLang="en-US" sz="1600" kern="1200" baseline="0" dirty="0">
                          <a:solidFill>
                            <a:schemeClr val="tx1"/>
                          </a:solidFill>
                          <a:latin typeface="+mn-lt"/>
                          <a:ea typeface="+mn-ea"/>
                          <a:cs typeface="+mn-cs"/>
                          <a:sym typeface="Arial" panose="020B0604020202020204" pitchFamily="34" charset="0"/>
                        </a:rPr>
                        <a:t>、会员因病住院治疗（含急诊留观并收入住院治疗的，且其住院前留观治疗费用并入住院费用的），在基本医疗保险统筹基金支付范围内，城镇职工基本医疗保险统筹基金报销后，按照个人支付部分的医疗费（不超过统筹基金报销额的</a:t>
                      </a:r>
                      <a:r>
                        <a:rPr lang="en-US" altLang="zh-CN" sz="1600" kern="1200" baseline="0" dirty="0">
                          <a:solidFill>
                            <a:schemeClr val="tx1"/>
                          </a:solidFill>
                          <a:latin typeface="+mn-lt"/>
                          <a:ea typeface="+mn-ea"/>
                          <a:cs typeface="+mn-cs"/>
                          <a:sym typeface="Arial" panose="020B0604020202020204" pitchFamily="34" charset="0"/>
                        </a:rPr>
                        <a:t>20%</a:t>
                      </a:r>
                      <a:r>
                        <a:rPr lang="zh-CN" altLang="en-US" sz="1600" kern="1200" baseline="0" dirty="0">
                          <a:solidFill>
                            <a:schemeClr val="tx1"/>
                          </a:solidFill>
                          <a:latin typeface="+mn-lt"/>
                          <a:ea typeface="+mn-ea"/>
                          <a:cs typeface="+mn-cs"/>
                          <a:sym typeface="Arial" panose="020B0604020202020204" pitchFamily="34" charset="0"/>
                        </a:rPr>
                        <a:t>）的</a:t>
                      </a:r>
                      <a:r>
                        <a:rPr lang="en-US" altLang="zh-CN" sz="1600" kern="1200" baseline="0" dirty="0">
                          <a:solidFill>
                            <a:schemeClr val="tx1"/>
                          </a:solidFill>
                          <a:latin typeface="+mn-lt"/>
                          <a:ea typeface="+mn-ea"/>
                          <a:cs typeface="+mn-cs"/>
                          <a:sym typeface="Arial" panose="020B0604020202020204" pitchFamily="34" charset="0"/>
                        </a:rPr>
                        <a:t>70%</a:t>
                      </a:r>
                      <a:r>
                        <a:rPr lang="zh-CN" altLang="en-US" sz="1600" kern="1200" baseline="0" dirty="0">
                          <a:solidFill>
                            <a:schemeClr val="tx1"/>
                          </a:solidFill>
                          <a:latin typeface="+mn-lt"/>
                          <a:ea typeface="+mn-ea"/>
                          <a:cs typeface="+mn-cs"/>
                          <a:sym typeface="Arial" panose="020B0604020202020204" pitchFamily="34" charset="0"/>
                        </a:rPr>
                        <a:t>领取住院医疗互助金。会员在同一互助保障期内多次住院治疗的，只能领取两次住院医疗互助金。</a:t>
                      </a:r>
                      <a:endParaRPr lang="en-US" altLang="zh-CN" sz="1600" kern="1200" baseline="0" dirty="0">
                        <a:solidFill>
                          <a:schemeClr val="tx1"/>
                        </a:solidFill>
                        <a:latin typeface="+mn-lt"/>
                        <a:ea typeface="+mn-ea"/>
                        <a:cs typeface="+mn-cs"/>
                        <a:sym typeface="Arial" panose="020B0604020202020204" pitchFamily="34" charset="0"/>
                      </a:endParaRPr>
                    </a:p>
                    <a:p>
                      <a:pPr marR="0" lvl="0" indent="0" algn="l" defTabSz="914400" rtl="0" fontAlgn="auto">
                        <a:lnSpc>
                          <a:spcPct val="120000"/>
                        </a:lnSpc>
                        <a:spcBef>
                          <a:spcPts val="0"/>
                        </a:spcBef>
                        <a:spcAft>
                          <a:spcPts val="0"/>
                        </a:spcAft>
                        <a:buClrTx/>
                        <a:buSzTx/>
                        <a:buFontTx/>
                        <a:buNone/>
                        <a:defRPr/>
                      </a:pPr>
                      <a:r>
                        <a:rPr lang="en-US" altLang="zh-CN" sz="1600" kern="1200" baseline="0" dirty="0">
                          <a:solidFill>
                            <a:schemeClr val="tx1"/>
                          </a:solidFill>
                          <a:latin typeface="+mn-lt"/>
                          <a:ea typeface="+mn-ea"/>
                          <a:cs typeface="+mn-cs"/>
                        </a:rPr>
                        <a:t>2</a:t>
                      </a:r>
                      <a:r>
                        <a:rPr lang="zh-CN" altLang="en-US" sz="1600" kern="1200" baseline="0" dirty="0">
                          <a:solidFill>
                            <a:schemeClr val="tx1"/>
                          </a:solidFill>
                          <a:latin typeface="+mn-lt"/>
                          <a:ea typeface="+mn-ea"/>
                          <a:cs typeface="+mn-cs"/>
                        </a:rPr>
                        <a:t>、会员因门诊特定项目治疗或门诊慢性病治疗的，并经当地基本医疗保险主管机构批准的，城镇职工基本医疗保险统筹基金范围内报销后，按照个人自付部分的医疗费（最高不超过基本医疗统筹基金报销额的</a:t>
                      </a:r>
                      <a:r>
                        <a:rPr lang="en-US" altLang="zh-CN" sz="1600" kern="1200" baseline="0" dirty="0">
                          <a:solidFill>
                            <a:schemeClr val="tx1"/>
                          </a:solidFill>
                          <a:latin typeface="+mn-lt"/>
                          <a:ea typeface="+mn-ea"/>
                          <a:cs typeface="+mn-cs"/>
                        </a:rPr>
                        <a:t>20%</a:t>
                      </a:r>
                      <a:r>
                        <a:rPr lang="zh-CN" altLang="en-US" sz="1600" kern="1200" baseline="0" dirty="0">
                          <a:solidFill>
                            <a:schemeClr val="tx1"/>
                          </a:solidFill>
                          <a:latin typeface="+mn-lt"/>
                          <a:ea typeface="+mn-ea"/>
                          <a:cs typeface="+mn-cs"/>
                        </a:rPr>
                        <a:t>）的</a:t>
                      </a:r>
                      <a:r>
                        <a:rPr lang="en-US" altLang="zh-CN" sz="1600" kern="1200" baseline="0" dirty="0">
                          <a:solidFill>
                            <a:schemeClr val="tx1"/>
                          </a:solidFill>
                          <a:latin typeface="+mn-lt"/>
                          <a:ea typeface="+mn-ea"/>
                          <a:cs typeface="+mn-cs"/>
                        </a:rPr>
                        <a:t>50%</a:t>
                      </a:r>
                      <a:r>
                        <a:rPr lang="zh-CN" altLang="en-US" sz="1600" kern="1200" baseline="0" dirty="0">
                          <a:solidFill>
                            <a:schemeClr val="tx1"/>
                          </a:solidFill>
                          <a:latin typeface="+mn-lt"/>
                          <a:ea typeface="+mn-ea"/>
                          <a:cs typeface="+mn-cs"/>
                        </a:rPr>
                        <a:t>领取门诊特病互助金。会员在同一互助保障期内只能累计领取一次门诊特病互助金。</a:t>
                      </a:r>
                      <a:endParaRPr lang="en-US" altLang="zh-CN" sz="1600" kern="1200" baseline="0" dirty="0">
                        <a:solidFill>
                          <a:schemeClr val="tx1"/>
                        </a:solidFill>
                        <a:latin typeface="+mn-lt"/>
                        <a:ea typeface="+mn-ea"/>
                        <a:cs typeface="+mn-cs"/>
                      </a:endParaRPr>
                    </a:p>
                    <a:p>
                      <a:pPr marR="0" lvl="0" indent="0" algn="l" defTabSz="914400" rtl="0" fontAlgn="auto">
                        <a:lnSpc>
                          <a:spcPct val="120000"/>
                        </a:lnSpc>
                        <a:spcBef>
                          <a:spcPts val="0"/>
                        </a:spcBef>
                        <a:spcAft>
                          <a:spcPts val="0"/>
                        </a:spcAft>
                        <a:buClrTx/>
                        <a:buSzTx/>
                        <a:buFontTx/>
                        <a:buNone/>
                        <a:defRPr/>
                      </a:pPr>
                      <a:r>
                        <a:rPr lang="en-US" altLang="zh-CN" sz="1600" kern="1200" baseline="0" dirty="0">
                          <a:solidFill>
                            <a:schemeClr val="tx1"/>
                          </a:solidFill>
                          <a:latin typeface="+mn-lt"/>
                          <a:ea typeface="+mn-ea"/>
                          <a:cs typeface="+mn-cs"/>
                        </a:rPr>
                        <a:t>3</a:t>
                      </a:r>
                      <a:r>
                        <a:rPr lang="zh-CN" altLang="en-US" sz="1600" kern="1200" baseline="0" dirty="0">
                          <a:solidFill>
                            <a:schemeClr val="tx1"/>
                          </a:solidFill>
                          <a:latin typeface="+mn-lt"/>
                          <a:ea typeface="+mn-ea"/>
                          <a:cs typeface="+mn-cs"/>
                        </a:rPr>
                        <a:t>、对于超出大额医疗补助金支付范围的医疗费，根据当地基本医疗保险实施方案中开展了城镇职工大额医疗补充保险二次补偿的相关规定，会员可以按照二次补偿范围内报销后个人自付医疗费的</a:t>
                      </a:r>
                      <a:r>
                        <a:rPr lang="en-US" altLang="zh-CN" sz="1600" kern="1200" baseline="0" dirty="0">
                          <a:solidFill>
                            <a:schemeClr val="tx1"/>
                          </a:solidFill>
                          <a:latin typeface="+mn-lt"/>
                          <a:ea typeface="+mn-ea"/>
                          <a:cs typeface="+mn-cs"/>
                        </a:rPr>
                        <a:t>50</a:t>
                      </a:r>
                      <a:r>
                        <a:rPr lang="zh-CN" altLang="en-US" sz="1600" kern="1200" baseline="0" dirty="0">
                          <a:solidFill>
                            <a:schemeClr val="tx1"/>
                          </a:solidFill>
                          <a:latin typeface="+mn-lt"/>
                          <a:ea typeface="+mn-ea"/>
                          <a:cs typeface="+mn-cs"/>
                        </a:rPr>
                        <a:t>％领取互助金，最高不超过</a:t>
                      </a:r>
                      <a:r>
                        <a:rPr lang="en-US" altLang="zh-CN" sz="1600" kern="1200" baseline="0" dirty="0">
                          <a:solidFill>
                            <a:schemeClr val="tx1"/>
                          </a:solidFill>
                          <a:latin typeface="+mn-lt"/>
                          <a:ea typeface="+mn-ea"/>
                          <a:cs typeface="+mn-cs"/>
                        </a:rPr>
                        <a:t>5</a:t>
                      </a:r>
                      <a:r>
                        <a:rPr lang="zh-CN" altLang="en-US" sz="1600" kern="1200" baseline="0" dirty="0">
                          <a:solidFill>
                            <a:schemeClr val="tx1"/>
                          </a:solidFill>
                          <a:latin typeface="+mn-lt"/>
                          <a:ea typeface="+mn-ea"/>
                          <a:cs typeface="+mn-cs"/>
                        </a:rPr>
                        <a:t>万元（对当地未开展城镇职工大额医疗补充保险二次补偿的会员不享受此待遇）。会员在同一互助保障期内只能领取一次大额救助互助金。</a:t>
                      </a:r>
                      <a:endParaRPr lang="en-US" altLang="zh-CN" sz="1600" kern="1200" baseline="0" dirty="0">
                        <a:solidFill>
                          <a:schemeClr val="tx1"/>
                        </a:solidFill>
                        <a:latin typeface="+mn-lt"/>
                        <a:ea typeface="+mn-ea"/>
                        <a:cs typeface="+mn-cs"/>
                      </a:endParaRPr>
                    </a:p>
                    <a:p>
                      <a:pPr marR="0" lvl="0" indent="0" algn="l" defTabSz="914400" rtl="0" fontAlgn="auto">
                        <a:lnSpc>
                          <a:spcPct val="120000"/>
                        </a:lnSpc>
                        <a:spcBef>
                          <a:spcPts val="0"/>
                        </a:spcBef>
                        <a:spcAft>
                          <a:spcPts val="0"/>
                        </a:spcAft>
                        <a:buClrTx/>
                        <a:buSzTx/>
                        <a:buFontTx/>
                        <a:buNone/>
                        <a:defRPr/>
                      </a:pPr>
                      <a:r>
                        <a:rPr lang="en-US" altLang="zh-CN" sz="1600" kern="1200" baseline="0" dirty="0">
                          <a:solidFill>
                            <a:schemeClr val="tx1"/>
                          </a:solidFill>
                          <a:latin typeface="+mn-lt"/>
                          <a:ea typeface="+mn-ea"/>
                          <a:cs typeface="+mn-cs"/>
                        </a:rPr>
                        <a:t>4</a:t>
                      </a:r>
                      <a:r>
                        <a:rPr lang="zh-CN" altLang="en-US" sz="1600" kern="1200" baseline="0" dirty="0">
                          <a:solidFill>
                            <a:schemeClr val="tx1"/>
                          </a:solidFill>
                          <a:latin typeface="+mn-lt"/>
                          <a:ea typeface="+mn-ea"/>
                          <a:cs typeface="+mn-cs"/>
                        </a:rPr>
                        <a:t>、会员经当地基本医疗保险主管机构批准转外地治疗的，在申请本活动第四条第一款</a:t>
                      </a:r>
                      <a:r>
                        <a:rPr lang="en-US" altLang="zh-CN" sz="1600" kern="1200" baseline="0" dirty="0">
                          <a:solidFill>
                            <a:schemeClr val="tx1"/>
                          </a:solidFill>
                          <a:latin typeface="+mn-lt"/>
                          <a:ea typeface="+mn-ea"/>
                          <a:cs typeface="+mn-cs"/>
                        </a:rPr>
                        <a:t>1-4</a:t>
                      </a:r>
                      <a:r>
                        <a:rPr lang="zh-CN" altLang="en-US" sz="1600" kern="1200" baseline="0" dirty="0">
                          <a:solidFill>
                            <a:schemeClr val="tx1"/>
                          </a:solidFill>
                          <a:latin typeface="+mn-lt"/>
                          <a:ea typeface="+mn-ea"/>
                          <a:cs typeface="+mn-cs"/>
                        </a:rPr>
                        <a:t>条所列各项住院医疗互助金时，应在本活动规定的互助金领取标准基础上扣减</a:t>
                      </a:r>
                      <a:r>
                        <a:rPr lang="en-US" altLang="zh-CN" sz="1600" kern="1200" baseline="0" dirty="0">
                          <a:solidFill>
                            <a:schemeClr val="tx1"/>
                          </a:solidFill>
                          <a:latin typeface="+mn-lt"/>
                          <a:ea typeface="+mn-ea"/>
                          <a:cs typeface="+mn-cs"/>
                        </a:rPr>
                        <a:t>10</a:t>
                      </a:r>
                      <a:r>
                        <a:rPr lang="zh-CN" altLang="en-US" sz="1600" kern="1200" baseline="0" dirty="0">
                          <a:solidFill>
                            <a:schemeClr val="tx1"/>
                          </a:solidFill>
                          <a:latin typeface="+mn-lt"/>
                          <a:ea typeface="+mn-ea"/>
                          <a:cs typeface="+mn-cs"/>
                        </a:rPr>
                        <a:t>个百分点，即基本医疗互助金领取标准为</a:t>
                      </a:r>
                      <a:r>
                        <a:rPr lang="en-US" altLang="zh-CN" sz="1600" kern="1200" baseline="0" dirty="0">
                          <a:solidFill>
                            <a:schemeClr val="tx1"/>
                          </a:solidFill>
                          <a:latin typeface="+mn-lt"/>
                          <a:ea typeface="+mn-ea"/>
                          <a:cs typeface="+mn-cs"/>
                        </a:rPr>
                        <a:t>60%</a:t>
                      </a:r>
                      <a:r>
                        <a:rPr lang="zh-CN" altLang="en-US" sz="1600" kern="1200" baseline="0" dirty="0">
                          <a:solidFill>
                            <a:schemeClr val="tx1"/>
                          </a:solidFill>
                          <a:latin typeface="+mn-lt"/>
                          <a:ea typeface="+mn-ea"/>
                          <a:cs typeface="+mn-cs"/>
                        </a:rPr>
                        <a:t>，门诊特病互助金领取标准为</a:t>
                      </a:r>
                      <a:r>
                        <a:rPr lang="en-US" altLang="zh-CN" sz="1600" kern="1200" baseline="0" dirty="0">
                          <a:solidFill>
                            <a:schemeClr val="tx1"/>
                          </a:solidFill>
                          <a:latin typeface="+mn-lt"/>
                          <a:ea typeface="+mn-ea"/>
                          <a:cs typeface="+mn-cs"/>
                        </a:rPr>
                        <a:t>40%</a:t>
                      </a:r>
                      <a:r>
                        <a:rPr lang="zh-CN" altLang="en-US" sz="1600" kern="1200" baseline="0" dirty="0">
                          <a:solidFill>
                            <a:schemeClr val="tx1"/>
                          </a:solidFill>
                          <a:latin typeface="+mn-lt"/>
                          <a:ea typeface="+mn-ea"/>
                          <a:cs typeface="+mn-cs"/>
                        </a:rPr>
                        <a:t>，大额补助互助金领取标准为</a:t>
                      </a:r>
                      <a:r>
                        <a:rPr lang="en-US" altLang="zh-CN" sz="1600" kern="1200" baseline="0" dirty="0">
                          <a:solidFill>
                            <a:schemeClr val="tx1"/>
                          </a:solidFill>
                          <a:latin typeface="+mn-lt"/>
                          <a:ea typeface="+mn-ea"/>
                          <a:cs typeface="+mn-cs"/>
                        </a:rPr>
                        <a:t>50%</a:t>
                      </a:r>
                      <a:r>
                        <a:rPr lang="zh-CN" altLang="en-US" sz="1600" kern="1200" baseline="0" dirty="0">
                          <a:solidFill>
                            <a:schemeClr val="tx1"/>
                          </a:solidFill>
                          <a:latin typeface="+mn-lt"/>
                          <a:ea typeface="+mn-ea"/>
                          <a:cs typeface="+mn-cs"/>
                        </a:rPr>
                        <a:t>，大额救助互助金领取标准为</a:t>
                      </a:r>
                      <a:r>
                        <a:rPr lang="en-US" altLang="zh-CN" sz="1600" kern="1200" baseline="0" dirty="0">
                          <a:solidFill>
                            <a:schemeClr val="tx1"/>
                          </a:solidFill>
                          <a:latin typeface="+mn-lt"/>
                          <a:ea typeface="+mn-ea"/>
                          <a:cs typeface="+mn-cs"/>
                        </a:rPr>
                        <a:t>40%</a:t>
                      </a:r>
                      <a:r>
                        <a:rPr lang="zh-CN" altLang="en-US" sz="1600" kern="1200" baseline="0" dirty="0">
                          <a:solidFill>
                            <a:schemeClr val="tx1"/>
                          </a:solidFill>
                          <a:latin typeface="+mn-lt"/>
                          <a:ea typeface="+mn-ea"/>
                          <a:cs typeface="+mn-cs"/>
                        </a:rPr>
                        <a:t>；</a:t>
                      </a:r>
                      <a:endParaRPr lang="zh-CN" altLang="en-US" sz="1600" kern="1200" baseline="0" dirty="0">
                        <a:solidFill>
                          <a:schemeClr val="tx1"/>
                        </a:solidFill>
                        <a:latin typeface="+mn-lt"/>
                        <a:ea typeface="+mn-ea"/>
                        <a:cs typeface="+mn-cs"/>
                        <a:sym typeface="Arial" panose="020B0604020202020204" pitchFamily="34" charset="0"/>
                      </a:endParaRPr>
                    </a:p>
                    <a:p>
                      <a:pPr marR="0" lvl="0" indent="0" algn="l" defTabSz="914400" rtl="0" fontAlgn="auto">
                        <a:lnSpc>
                          <a:spcPct val="120000"/>
                        </a:lnSpc>
                        <a:spcBef>
                          <a:spcPts val="0"/>
                        </a:spcBef>
                        <a:spcAft>
                          <a:spcPts val="0"/>
                        </a:spcAft>
                        <a:buClrTx/>
                        <a:buSzTx/>
                        <a:buFontTx/>
                        <a:buNone/>
                        <a:defRPr/>
                      </a:pPr>
                      <a:r>
                        <a:rPr lang="en-US" altLang="zh-CN" sz="1600" kern="1200" baseline="0" dirty="0">
                          <a:solidFill>
                            <a:schemeClr val="tx1"/>
                          </a:solidFill>
                          <a:latin typeface="+mn-lt"/>
                          <a:ea typeface="+mn-ea"/>
                          <a:cs typeface="+mn-cs"/>
                          <a:sym typeface="Arial" panose="020B0604020202020204" pitchFamily="34" charset="0"/>
                        </a:rPr>
                        <a:t>5</a:t>
                      </a:r>
                      <a:r>
                        <a:rPr lang="zh-CN" altLang="en-US" sz="1600" kern="1200" baseline="0" dirty="0">
                          <a:solidFill>
                            <a:schemeClr val="tx1"/>
                          </a:solidFill>
                          <a:latin typeface="+mn-lt"/>
                          <a:ea typeface="+mn-ea"/>
                          <a:cs typeface="+mn-cs"/>
                          <a:sym typeface="Arial" panose="020B0604020202020204" pitchFamily="34" charset="0"/>
                        </a:rPr>
                        <a:t>、首次</a:t>
                      </a:r>
                      <a:r>
                        <a:rPr lang="zh-CN" altLang="en-US" sz="1600" kern="1200" baseline="0" dirty="0">
                          <a:solidFill>
                            <a:schemeClr val="tx1"/>
                          </a:solidFill>
                          <a:latin typeface="+mn-lt"/>
                          <a:ea typeface="+mn-ea"/>
                          <a:cs typeface="+mn-cs"/>
                        </a:rPr>
                        <a:t>参加本活动的会员在互助保障期生效</a:t>
                      </a:r>
                      <a:r>
                        <a:rPr lang="en-US" altLang="zh-CN" sz="1600" kern="1200" baseline="0" dirty="0">
                          <a:solidFill>
                            <a:schemeClr val="tx1"/>
                          </a:solidFill>
                          <a:latin typeface="+mn-lt"/>
                          <a:ea typeface="+mn-ea"/>
                          <a:cs typeface="+mn-cs"/>
                        </a:rPr>
                        <a:t>30</a:t>
                      </a:r>
                      <a:r>
                        <a:rPr lang="zh-CN" altLang="en-US" sz="1600" kern="1200" baseline="0" dirty="0">
                          <a:solidFill>
                            <a:schemeClr val="tx1"/>
                          </a:solidFill>
                          <a:latin typeface="+mn-lt"/>
                          <a:ea typeface="+mn-ea"/>
                          <a:cs typeface="+mn-cs"/>
                        </a:rPr>
                        <a:t>日（含本数）内因病住院治疗的，不享受领取互助金待遇。</a:t>
                      </a:r>
                      <a:endParaRPr lang="zh-CN" altLang="en-US" sz="1400" kern="100" dirty="0">
                        <a:solidFill>
                          <a:schemeClr val="tx1"/>
                        </a:solidFill>
                        <a:latin typeface="+mn-lt"/>
                        <a:ea typeface="+mn-ea"/>
                        <a:cs typeface="+mn-cs"/>
                        <a:sym typeface="Arial" panose="020B0604020202020204" pitchFamily="34" charset="0"/>
                      </a:endParaRPr>
                    </a:p>
                  </a:txBody>
                  <a:tcPr marL="121920" marR="12192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advTm="3000">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常见申请项目指引（</a:t>
            </a:r>
            <a:r>
              <a:rPr lang="en-US" altLang="zh-CN" sz="2800" b="1" dirty="0">
                <a:solidFill>
                  <a:srgbClr val="C00000"/>
                </a:solidFill>
                <a:latin typeface="微软雅黑" panose="020B0503020204020204" pitchFamily="34" charset="-122"/>
                <a:ea typeface="微软雅黑" panose="020B0503020204020204" pitchFamily="34" charset="-122"/>
                <a:cs typeface="+mn-ea"/>
                <a:sym typeface="+mn-lt"/>
              </a:rPr>
              <a:t>1/4</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sp>
        <p:nvSpPr>
          <p:cNvPr id="3" name="文本框 3"/>
          <p:cNvSpPr txBox="1"/>
          <p:nvPr/>
        </p:nvSpPr>
        <p:spPr>
          <a:xfrm>
            <a:off x="3294604" y="784334"/>
            <a:ext cx="4837216" cy="461665"/>
          </a:xfrm>
          <a:prstGeom prst="rect">
            <a:avLst/>
          </a:prstGeom>
          <a:noFill/>
        </p:spPr>
        <p:txBody>
          <a:bodyPr wrap="square" rtlCol="0">
            <a:spAutoFit/>
          </a:bodyPr>
          <a:lstStyle/>
          <a:p>
            <a:pPr algn="ctr"/>
            <a:r>
              <a:rPr lang="zh-CN" altLang="en-US" sz="2400" b="1" dirty="0">
                <a:solidFill>
                  <a:srgbClr val="3563A8"/>
                </a:solidFill>
              </a:rPr>
              <a:t>住院医疗的资助申领流程（供参考）</a:t>
            </a:r>
            <a:endParaRPr lang="zh-CN" altLang="en-US" sz="2400" b="1" dirty="0">
              <a:solidFill>
                <a:srgbClr val="3563A8"/>
              </a:solidFill>
            </a:endParaRPr>
          </a:p>
        </p:txBody>
      </p:sp>
      <p:sp>
        <p:nvSpPr>
          <p:cNvPr id="4" name="椭圆 3"/>
          <p:cNvSpPr/>
          <p:nvPr/>
        </p:nvSpPr>
        <p:spPr>
          <a:xfrm>
            <a:off x="3655845" y="2437129"/>
            <a:ext cx="2560320" cy="2560320"/>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6729088" y="1455732"/>
            <a:ext cx="682468" cy="682468"/>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 name="Group 351"/>
          <p:cNvGrpSpPr>
            <a:grpSpLocks noChangeAspect="1"/>
          </p:cNvGrpSpPr>
          <p:nvPr/>
        </p:nvGrpSpPr>
        <p:grpSpPr bwMode="auto">
          <a:xfrm>
            <a:off x="6951383" y="1578596"/>
            <a:ext cx="291954" cy="480024"/>
            <a:chOff x="-3435" y="469"/>
            <a:chExt cx="574" cy="944"/>
          </a:xfrm>
          <a:solidFill>
            <a:schemeClr val="bg1">
              <a:lumMod val="65000"/>
            </a:schemeClr>
          </a:solidFill>
        </p:grpSpPr>
        <p:sp>
          <p:nvSpPr>
            <p:cNvPr id="11" name="Freeform 352"/>
            <p:cNvSpPr/>
            <p:nvPr/>
          </p:nvSpPr>
          <p:spPr bwMode="auto">
            <a:xfrm>
              <a:off x="-3435" y="648"/>
              <a:ext cx="574" cy="765"/>
            </a:xfrm>
            <a:custGeom>
              <a:avLst/>
              <a:gdLst>
                <a:gd name="T0" fmla="*/ 210 w 243"/>
                <a:gd name="T1" fmla="*/ 143 h 324"/>
                <a:gd name="T2" fmla="*/ 131 w 243"/>
                <a:gd name="T3" fmla="*/ 135 h 324"/>
                <a:gd name="T4" fmla="*/ 128 w 243"/>
                <a:gd name="T5" fmla="*/ 21 h 324"/>
                <a:gd name="T6" fmla="*/ 107 w 243"/>
                <a:gd name="T7" fmla="*/ 0 h 324"/>
                <a:gd name="T8" fmla="*/ 91 w 243"/>
                <a:gd name="T9" fmla="*/ 21 h 324"/>
                <a:gd name="T10" fmla="*/ 91 w 243"/>
                <a:gd name="T11" fmla="*/ 181 h 324"/>
                <a:gd name="T12" fmla="*/ 60 w 243"/>
                <a:gd name="T13" fmla="*/ 146 h 324"/>
                <a:gd name="T14" fmla="*/ 11 w 243"/>
                <a:gd name="T15" fmla="*/ 136 h 324"/>
                <a:gd name="T16" fmla="*/ 28 w 243"/>
                <a:gd name="T17" fmla="*/ 169 h 324"/>
                <a:gd name="T18" fmla="*/ 111 w 243"/>
                <a:gd name="T19" fmla="*/ 289 h 324"/>
                <a:gd name="T20" fmla="*/ 125 w 243"/>
                <a:gd name="T21" fmla="*/ 307 h 324"/>
                <a:gd name="T22" fmla="*/ 134 w 243"/>
                <a:gd name="T23" fmla="*/ 314 h 324"/>
                <a:gd name="T24" fmla="*/ 168 w 243"/>
                <a:gd name="T25" fmla="*/ 324 h 324"/>
                <a:gd name="T26" fmla="*/ 232 w 243"/>
                <a:gd name="T27" fmla="*/ 265 h 324"/>
                <a:gd name="T28" fmla="*/ 232 w 243"/>
                <a:gd name="T29" fmla="*/ 262 h 324"/>
                <a:gd name="T30" fmla="*/ 243 w 243"/>
                <a:gd name="T31" fmla="*/ 168 h 324"/>
                <a:gd name="T32" fmla="*/ 210 w 243"/>
                <a:gd name="T33" fmla="*/ 143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3" h="324">
                  <a:moveTo>
                    <a:pt x="210" y="143"/>
                  </a:moveTo>
                  <a:cubicBezTo>
                    <a:pt x="131" y="135"/>
                    <a:pt x="131" y="135"/>
                    <a:pt x="131" y="135"/>
                  </a:cubicBezTo>
                  <a:cubicBezTo>
                    <a:pt x="131" y="97"/>
                    <a:pt x="128" y="59"/>
                    <a:pt x="128" y="21"/>
                  </a:cubicBezTo>
                  <a:cubicBezTo>
                    <a:pt x="128" y="10"/>
                    <a:pt x="118" y="0"/>
                    <a:pt x="107" y="0"/>
                  </a:cubicBezTo>
                  <a:cubicBezTo>
                    <a:pt x="95" y="0"/>
                    <a:pt x="91" y="10"/>
                    <a:pt x="91" y="21"/>
                  </a:cubicBezTo>
                  <a:cubicBezTo>
                    <a:pt x="91" y="71"/>
                    <a:pt x="91" y="131"/>
                    <a:pt x="91" y="181"/>
                  </a:cubicBezTo>
                  <a:cubicBezTo>
                    <a:pt x="85" y="172"/>
                    <a:pt x="60" y="146"/>
                    <a:pt x="60" y="146"/>
                  </a:cubicBezTo>
                  <a:cubicBezTo>
                    <a:pt x="52" y="135"/>
                    <a:pt x="24" y="128"/>
                    <a:pt x="11" y="136"/>
                  </a:cubicBezTo>
                  <a:cubicBezTo>
                    <a:pt x="0" y="142"/>
                    <a:pt x="20" y="158"/>
                    <a:pt x="28" y="169"/>
                  </a:cubicBezTo>
                  <a:cubicBezTo>
                    <a:pt x="58" y="209"/>
                    <a:pt x="81" y="249"/>
                    <a:pt x="111" y="289"/>
                  </a:cubicBezTo>
                  <a:cubicBezTo>
                    <a:pt x="115" y="296"/>
                    <a:pt x="119" y="302"/>
                    <a:pt x="125" y="307"/>
                  </a:cubicBezTo>
                  <a:cubicBezTo>
                    <a:pt x="128" y="310"/>
                    <a:pt x="131" y="313"/>
                    <a:pt x="134" y="314"/>
                  </a:cubicBezTo>
                  <a:cubicBezTo>
                    <a:pt x="144" y="320"/>
                    <a:pt x="156" y="324"/>
                    <a:pt x="168" y="324"/>
                  </a:cubicBezTo>
                  <a:cubicBezTo>
                    <a:pt x="202" y="324"/>
                    <a:pt x="229" y="298"/>
                    <a:pt x="232" y="265"/>
                  </a:cubicBezTo>
                  <a:cubicBezTo>
                    <a:pt x="232" y="264"/>
                    <a:pt x="232" y="263"/>
                    <a:pt x="232" y="262"/>
                  </a:cubicBezTo>
                  <a:cubicBezTo>
                    <a:pt x="243" y="168"/>
                    <a:pt x="243" y="168"/>
                    <a:pt x="243" y="168"/>
                  </a:cubicBezTo>
                  <a:cubicBezTo>
                    <a:pt x="243" y="156"/>
                    <a:pt x="222" y="143"/>
                    <a:pt x="210" y="14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274320" rIns="91440" bIns="45720" numCol="1" anchor="t" anchorCtr="0" compatLnSpc="1"/>
            <a:lstStyle/>
            <a:p>
              <a:pPr defTabSz="685800">
                <a:defRPr/>
              </a:pPr>
              <a:endParaRPr lang="en-US" kern="0" dirty="0">
                <a:solidFill>
                  <a:sysClr val="windowText" lastClr="000000"/>
                </a:solidFill>
              </a:endParaRPr>
            </a:p>
          </p:txBody>
        </p:sp>
        <p:sp>
          <p:nvSpPr>
            <p:cNvPr id="12" name="Freeform 353"/>
            <p:cNvSpPr/>
            <p:nvPr/>
          </p:nvSpPr>
          <p:spPr bwMode="auto">
            <a:xfrm>
              <a:off x="-3419" y="469"/>
              <a:ext cx="459" cy="451"/>
            </a:xfrm>
            <a:custGeom>
              <a:avLst/>
              <a:gdLst>
                <a:gd name="T0" fmla="*/ 72 w 194"/>
                <a:gd name="T1" fmla="*/ 191 h 191"/>
                <a:gd name="T2" fmla="*/ 72 w 194"/>
                <a:gd name="T3" fmla="*/ 168 h 191"/>
                <a:gd name="T4" fmla="*/ 22 w 194"/>
                <a:gd name="T5" fmla="*/ 97 h 191"/>
                <a:gd name="T6" fmla="*/ 97 w 194"/>
                <a:gd name="T7" fmla="*/ 22 h 191"/>
                <a:gd name="T8" fmla="*/ 173 w 194"/>
                <a:gd name="T9" fmla="*/ 97 h 191"/>
                <a:gd name="T10" fmla="*/ 136 w 194"/>
                <a:gd name="T11" fmla="*/ 162 h 191"/>
                <a:gd name="T12" fmla="*/ 137 w 194"/>
                <a:gd name="T13" fmla="*/ 186 h 191"/>
                <a:gd name="T14" fmla="*/ 194 w 194"/>
                <a:gd name="T15" fmla="*/ 97 h 191"/>
                <a:gd name="T16" fmla="*/ 97 w 194"/>
                <a:gd name="T17" fmla="*/ 0 h 191"/>
                <a:gd name="T18" fmla="*/ 0 w 194"/>
                <a:gd name="T19" fmla="*/ 97 h 191"/>
                <a:gd name="T20" fmla="*/ 72 w 194"/>
                <a:gd name="T21" fmla="*/ 191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4" h="191">
                  <a:moveTo>
                    <a:pt x="72" y="191"/>
                  </a:moveTo>
                  <a:cubicBezTo>
                    <a:pt x="72" y="183"/>
                    <a:pt x="72" y="176"/>
                    <a:pt x="72" y="168"/>
                  </a:cubicBezTo>
                  <a:cubicBezTo>
                    <a:pt x="43" y="158"/>
                    <a:pt x="22" y="130"/>
                    <a:pt x="22" y="97"/>
                  </a:cubicBezTo>
                  <a:cubicBezTo>
                    <a:pt x="22" y="55"/>
                    <a:pt x="56" y="22"/>
                    <a:pt x="97" y="22"/>
                  </a:cubicBezTo>
                  <a:cubicBezTo>
                    <a:pt x="139" y="22"/>
                    <a:pt x="173" y="55"/>
                    <a:pt x="173" y="97"/>
                  </a:cubicBezTo>
                  <a:cubicBezTo>
                    <a:pt x="173" y="125"/>
                    <a:pt x="158" y="149"/>
                    <a:pt x="136" y="162"/>
                  </a:cubicBezTo>
                  <a:cubicBezTo>
                    <a:pt x="136" y="170"/>
                    <a:pt x="136" y="178"/>
                    <a:pt x="137" y="186"/>
                  </a:cubicBezTo>
                  <a:cubicBezTo>
                    <a:pt x="171" y="171"/>
                    <a:pt x="194" y="137"/>
                    <a:pt x="194" y="97"/>
                  </a:cubicBezTo>
                  <a:cubicBezTo>
                    <a:pt x="194" y="44"/>
                    <a:pt x="151" y="0"/>
                    <a:pt x="97" y="0"/>
                  </a:cubicBezTo>
                  <a:cubicBezTo>
                    <a:pt x="44" y="0"/>
                    <a:pt x="0" y="44"/>
                    <a:pt x="0" y="97"/>
                  </a:cubicBezTo>
                  <a:cubicBezTo>
                    <a:pt x="0" y="142"/>
                    <a:pt x="31" y="179"/>
                    <a:pt x="72" y="19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274320" rIns="91440" bIns="45720" numCol="1" anchor="t" anchorCtr="0" compatLnSpc="1"/>
            <a:lstStyle/>
            <a:p>
              <a:pPr defTabSz="685800">
                <a:defRPr/>
              </a:pPr>
              <a:endParaRPr lang="en-US" kern="0" dirty="0">
                <a:solidFill>
                  <a:sysClr val="windowText" lastClr="000000"/>
                </a:solidFill>
              </a:endParaRPr>
            </a:p>
          </p:txBody>
        </p:sp>
      </p:grpSp>
      <p:sp>
        <p:nvSpPr>
          <p:cNvPr id="14" name="文本框 87"/>
          <p:cNvSpPr txBox="1"/>
          <p:nvPr/>
        </p:nvSpPr>
        <p:spPr>
          <a:xfrm>
            <a:off x="861220" y="1827846"/>
            <a:ext cx="2530549" cy="969496"/>
          </a:xfrm>
          <a:prstGeom prst="rect">
            <a:avLst/>
          </a:prstGeom>
          <a:noFill/>
        </p:spPr>
        <p:txBody>
          <a:bodyPr wrap="square" rtlCol="0">
            <a:spAutoFit/>
          </a:bodyPr>
          <a:lstStyle/>
          <a:p>
            <a:pPr>
              <a:lnSpc>
                <a:spcPct val="150000"/>
              </a:lnSpc>
            </a:pPr>
            <a:r>
              <a:rPr lang="zh-CN" altLang="en-US" sz="1400" b="1" dirty="0">
                <a:solidFill>
                  <a:srgbClr val="3563A8"/>
                </a:solidFill>
                <a:sym typeface="Arial" panose="020B0604020202020204" pitchFamily="34" charset="0"/>
              </a:rPr>
              <a:t>是否？</a:t>
            </a:r>
            <a:endParaRPr lang="en-US" altLang="zh-CN" sz="1400" b="1" dirty="0">
              <a:solidFill>
                <a:srgbClr val="3563A8"/>
              </a:solidFill>
              <a:sym typeface="Arial" panose="020B0604020202020204" pitchFamily="34" charset="0"/>
            </a:endParaRPr>
          </a:p>
          <a:p>
            <a:pPr>
              <a:lnSpc>
                <a:spcPct val="150000"/>
              </a:lnSpc>
            </a:pPr>
            <a:r>
              <a:rPr lang="zh-CN" altLang="en-US" sz="1200" dirty="0">
                <a:sym typeface="Arial" panose="020B0604020202020204" pitchFamily="34" charset="0"/>
              </a:rPr>
              <a:t>    在市社保经办机构认定的定点医院所进行住院治疗</a:t>
            </a:r>
            <a:endParaRPr lang="zh-CN" altLang="en-US" sz="1300" dirty="0"/>
          </a:p>
        </p:txBody>
      </p:sp>
      <p:sp>
        <p:nvSpPr>
          <p:cNvPr id="15" name="矩形 14"/>
          <p:cNvSpPr/>
          <p:nvPr/>
        </p:nvSpPr>
        <p:spPr>
          <a:xfrm>
            <a:off x="7590084" y="4324448"/>
            <a:ext cx="4201395" cy="1014730"/>
          </a:xfrm>
          <a:prstGeom prst="rect">
            <a:avLst/>
          </a:prstGeom>
        </p:spPr>
        <p:txBody>
          <a:bodyPr wrap="square">
            <a:spAutoFit/>
          </a:bodyPr>
          <a:lstStyle/>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 住院计划的保障金 </a:t>
            </a:r>
            <a:r>
              <a:rPr lang="en-US" altLang="en-US" sz="1000" dirty="0">
                <a:solidFill>
                  <a:schemeClr val="tx1">
                    <a:lumMod val="75000"/>
                    <a:lumOff val="25000"/>
                  </a:schemeClr>
                </a:solidFill>
                <a:cs typeface="+mn-ea"/>
                <a:sym typeface="Arial" panose="020B0604020202020204" pitchFamily="34" charset="0"/>
              </a:rPr>
              <a:t>=</a:t>
            </a:r>
            <a:r>
              <a:rPr lang="zh-CN" altLang="en-US" sz="1000" dirty="0">
                <a:solidFill>
                  <a:schemeClr val="tx1">
                    <a:lumMod val="75000"/>
                    <a:lumOff val="25000"/>
                  </a:schemeClr>
                </a:solidFill>
                <a:cs typeface="+mn-ea"/>
                <a:sym typeface="Arial" panose="020B0604020202020204" pitchFamily="34" charset="0"/>
              </a:rPr>
              <a:t>（每次的普通住院医疗总费用</a:t>
            </a:r>
            <a:r>
              <a:rPr lang="en-US" altLang="en-US" sz="1000" dirty="0">
                <a:solidFill>
                  <a:schemeClr val="tx1">
                    <a:lumMod val="75000"/>
                    <a:lumOff val="25000"/>
                  </a:schemeClr>
                </a:solidFill>
                <a:cs typeface="+mn-ea"/>
                <a:sym typeface="Arial" panose="020B0604020202020204" pitchFamily="34" charset="0"/>
              </a:rPr>
              <a:t>-</a:t>
            </a:r>
            <a:r>
              <a:rPr lang="zh-CN" altLang="en-US" sz="1000" dirty="0">
                <a:solidFill>
                  <a:schemeClr val="tx1">
                    <a:lumMod val="75000"/>
                    <a:lumOff val="25000"/>
                  </a:schemeClr>
                </a:solidFill>
                <a:cs typeface="+mn-ea"/>
                <a:sym typeface="Arial" panose="020B0604020202020204" pitchFamily="34" charset="0"/>
              </a:rPr>
              <a:t>自费）</a:t>
            </a:r>
            <a:r>
              <a:rPr lang="en-US" altLang="zh-CN" sz="1000" dirty="0">
                <a:solidFill>
                  <a:schemeClr val="tx1">
                    <a:lumMod val="75000"/>
                    <a:lumOff val="25000"/>
                  </a:schemeClr>
                </a:solidFill>
                <a:cs typeface="+mn-ea"/>
                <a:sym typeface="Arial" panose="020B0604020202020204" pitchFamily="34" charset="0"/>
              </a:rPr>
              <a:t>×</a:t>
            </a:r>
            <a:r>
              <a:rPr lang="en-US" altLang="en-US" sz="1000" dirty="0">
                <a:solidFill>
                  <a:schemeClr val="tx1">
                    <a:lumMod val="75000"/>
                    <a:lumOff val="25000"/>
                  </a:schemeClr>
                </a:solidFill>
                <a:cs typeface="+mn-ea"/>
                <a:sym typeface="Arial" panose="020B0604020202020204" pitchFamily="34" charset="0"/>
              </a:rPr>
              <a:t>50%</a:t>
            </a:r>
            <a:r>
              <a:rPr lang="zh-CN" altLang="en-US" sz="1000" dirty="0">
                <a:solidFill>
                  <a:schemeClr val="tx1">
                    <a:lumMod val="75000"/>
                    <a:lumOff val="25000"/>
                  </a:schemeClr>
                </a:solidFill>
                <a:cs typeface="+mn-ea"/>
                <a:sym typeface="Arial" panose="020B0604020202020204" pitchFamily="34" charset="0"/>
              </a:rPr>
              <a:t>；</a:t>
            </a:r>
            <a:endParaRPr lang="en-US" altLang="zh-CN" sz="1000" dirty="0">
              <a:solidFill>
                <a:schemeClr val="tx1">
                  <a:lumMod val="75000"/>
                  <a:lumOff val="25000"/>
                </a:schemeClr>
              </a:solidFill>
              <a:cs typeface="+mn-ea"/>
              <a:sym typeface="Arial" panose="020B0604020202020204" pitchFamily="34" charset="0"/>
            </a:endParaRPr>
          </a:p>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 在同一互助保障期内多次住院治疗的，只能领取两次住院医疗保障金，最高累计给付金额</a:t>
            </a:r>
            <a:r>
              <a:rPr lang="en-US" altLang="en-US" sz="1000" dirty="0">
                <a:solidFill>
                  <a:schemeClr val="tx1">
                    <a:lumMod val="75000"/>
                    <a:lumOff val="25000"/>
                  </a:schemeClr>
                </a:solidFill>
                <a:cs typeface="+mn-ea"/>
                <a:sym typeface="Arial" panose="020B0604020202020204" pitchFamily="34" charset="0"/>
              </a:rPr>
              <a:t>10000</a:t>
            </a:r>
            <a:r>
              <a:rPr lang="zh-CN" altLang="en-US" sz="1000" dirty="0">
                <a:solidFill>
                  <a:schemeClr val="tx1">
                    <a:lumMod val="75000"/>
                    <a:lumOff val="25000"/>
                  </a:schemeClr>
                </a:solidFill>
                <a:cs typeface="+mn-ea"/>
                <a:sym typeface="Arial" panose="020B0604020202020204" pitchFamily="34" charset="0"/>
              </a:rPr>
              <a:t>元。</a:t>
            </a:r>
            <a:endParaRPr lang="zh-CN" altLang="en-US" sz="1000" dirty="0">
              <a:solidFill>
                <a:schemeClr val="tx1">
                  <a:lumMod val="75000"/>
                  <a:lumOff val="25000"/>
                </a:schemeClr>
              </a:solidFill>
              <a:cs typeface="+mn-ea"/>
              <a:sym typeface="Arial" panose="020B0604020202020204" pitchFamily="34" charset="0"/>
            </a:endParaRPr>
          </a:p>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 住院超过</a:t>
            </a:r>
            <a:r>
              <a:rPr lang="en-US" altLang="zh-CN" sz="1000" dirty="0">
                <a:solidFill>
                  <a:schemeClr val="tx1">
                    <a:lumMod val="75000"/>
                    <a:lumOff val="25000"/>
                  </a:schemeClr>
                </a:solidFill>
                <a:cs typeface="+mn-ea"/>
                <a:sym typeface="Arial" panose="020B0604020202020204" pitchFamily="34" charset="0"/>
              </a:rPr>
              <a:t>3</a:t>
            </a:r>
            <a:r>
              <a:rPr lang="zh-CN" altLang="en-US" sz="1000" dirty="0">
                <a:solidFill>
                  <a:schemeClr val="tx1">
                    <a:lumMod val="75000"/>
                    <a:lumOff val="25000"/>
                  </a:schemeClr>
                </a:solidFill>
                <a:cs typeface="+mn-ea"/>
                <a:sym typeface="Arial" panose="020B0604020202020204" pitchFamily="34" charset="0"/>
              </a:rPr>
              <a:t>天（含</a:t>
            </a:r>
            <a:r>
              <a:rPr lang="en-US" altLang="zh-CN" sz="1000" dirty="0">
                <a:solidFill>
                  <a:schemeClr val="tx1">
                    <a:lumMod val="75000"/>
                    <a:lumOff val="25000"/>
                  </a:schemeClr>
                </a:solidFill>
                <a:cs typeface="+mn-ea"/>
                <a:sym typeface="Arial" panose="020B0604020202020204" pitchFamily="34" charset="0"/>
              </a:rPr>
              <a:t>3</a:t>
            </a:r>
            <a:r>
              <a:rPr lang="zh-CN" altLang="en-US" sz="1000" dirty="0">
                <a:solidFill>
                  <a:schemeClr val="tx1">
                    <a:lumMod val="75000"/>
                    <a:lumOff val="25000"/>
                  </a:schemeClr>
                </a:solidFill>
                <a:cs typeface="+mn-ea"/>
                <a:sym typeface="Arial" panose="020B0604020202020204" pitchFamily="34" charset="0"/>
              </a:rPr>
              <a:t>天），慰问金</a:t>
            </a:r>
            <a:r>
              <a:rPr lang="en-US" altLang="zh-CN" sz="1000" dirty="0">
                <a:solidFill>
                  <a:schemeClr val="tx1">
                    <a:lumMod val="75000"/>
                    <a:lumOff val="25000"/>
                  </a:schemeClr>
                </a:solidFill>
                <a:cs typeface="+mn-ea"/>
                <a:sym typeface="Arial" panose="020B0604020202020204" pitchFamily="34" charset="0"/>
              </a:rPr>
              <a:t>300</a:t>
            </a:r>
            <a:r>
              <a:rPr lang="zh-CN" altLang="en-US" sz="1000" dirty="0">
                <a:solidFill>
                  <a:schemeClr val="tx1">
                    <a:lumMod val="75000"/>
                    <a:lumOff val="25000"/>
                  </a:schemeClr>
                </a:solidFill>
                <a:cs typeface="+mn-ea"/>
                <a:sym typeface="Arial" panose="020B0604020202020204" pitchFamily="34" charset="0"/>
              </a:rPr>
              <a:t>元</a:t>
            </a:r>
            <a:r>
              <a:rPr lang="en-US" altLang="zh-CN" sz="1000" dirty="0">
                <a:solidFill>
                  <a:schemeClr val="tx1">
                    <a:lumMod val="75000"/>
                    <a:lumOff val="25000"/>
                  </a:schemeClr>
                </a:solidFill>
                <a:cs typeface="+mn-ea"/>
                <a:sym typeface="Arial" panose="020B0604020202020204" pitchFamily="34" charset="0"/>
              </a:rPr>
              <a:t>/</a:t>
            </a:r>
            <a:r>
              <a:rPr lang="zh-CN" altLang="en-US" sz="1000" dirty="0">
                <a:solidFill>
                  <a:schemeClr val="tx1">
                    <a:lumMod val="75000"/>
                    <a:lumOff val="25000"/>
                  </a:schemeClr>
                </a:solidFill>
                <a:cs typeface="+mn-ea"/>
                <a:sym typeface="Arial" panose="020B0604020202020204" pitchFamily="34" charset="0"/>
              </a:rPr>
              <a:t>年</a:t>
            </a:r>
            <a:r>
              <a:rPr lang="en-US" altLang="zh-CN" sz="1000" dirty="0">
                <a:solidFill>
                  <a:schemeClr val="tx1">
                    <a:lumMod val="75000"/>
                    <a:lumOff val="25000"/>
                  </a:schemeClr>
                </a:solidFill>
                <a:cs typeface="+mn-ea"/>
                <a:sym typeface="Arial" panose="020B0604020202020204" pitchFamily="34" charset="0"/>
              </a:rPr>
              <a:t>.1</a:t>
            </a:r>
            <a:r>
              <a:rPr lang="zh-CN" altLang="en-US" sz="1000" dirty="0">
                <a:solidFill>
                  <a:schemeClr val="tx1">
                    <a:lumMod val="75000"/>
                    <a:lumOff val="25000"/>
                  </a:schemeClr>
                </a:solidFill>
                <a:cs typeface="+mn-ea"/>
                <a:sym typeface="Arial" panose="020B0604020202020204" pitchFamily="34" charset="0"/>
              </a:rPr>
              <a:t>次。</a:t>
            </a:r>
            <a:endParaRPr lang="zh-CN" altLang="en-US" sz="1000" dirty="0">
              <a:solidFill>
                <a:schemeClr val="tx1">
                  <a:lumMod val="75000"/>
                  <a:lumOff val="25000"/>
                </a:schemeClr>
              </a:solidFill>
              <a:cs typeface="+mn-ea"/>
              <a:sym typeface="Arial" panose="020B0604020202020204" pitchFamily="34" charset="0"/>
            </a:endParaRPr>
          </a:p>
        </p:txBody>
      </p:sp>
      <p:sp>
        <p:nvSpPr>
          <p:cNvPr id="16" name="矩形 15"/>
          <p:cNvSpPr/>
          <p:nvPr/>
        </p:nvSpPr>
        <p:spPr>
          <a:xfrm>
            <a:off x="3984572" y="3352384"/>
            <a:ext cx="1947553" cy="584775"/>
          </a:xfrm>
          <a:prstGeom prst="rect">
            <a:avLst/>
          </a:prstGeom>
        </p:spPr>
        <p:txBody>
          <a:bodyPr wrap="square">
            <a:spAutoFit/>
          </a:bodyPr>
          <a:lstStyle/>
          <a:p>
            <a:r>
              <a:rPr lang="zh-CN" altLang="en-US" sz="3200" b="1" dirty="0">
                <a:solidFill>
                  <a:srgbClr val="3563A8"/>
                </a:solidFill>
              </a:rPr>
              <a:t>普通住院</a:t>
            </a:r>
            <a:endParaRPr lang="zh-CN" altLang="en-US" sz="3200" dirty="0"/>
          </a:p>
        </p:txBody>
      </p:sp>
      <p:sp>
        <p:nvSpPr>
          <p:cNvPr id="17" name="矩形 16"/>
          <p:cNvSpPr/>
          <p:nvPr/>
        </p:nvSpPr>
        <p:spPr>
          <a:xfrm>
            <a:off x="7601960" y="3968099"/>
            <a:ext cx="3206338" cy="307777"/>
          </a:xfrm>
          <a:prstGeom prst="rect">
            <a:avLst/>
          </a:prstGeom>
        </p:spPr>
        <p:txBody>
          <a:bodyPr wrap="square">
            <a:spAutoFit/>
          </a:bodyPr>
          <a:lstStyle/>
          <a:p>
            <a:pPr algn="ctr">
              <a:defRPr/>
            </a:pPr>
            <a:r>
              <a:rPr lang="zh-CN" altLang="en-US" sz="1400" b="1" dirty="0">
                <a:solidFill>
                  <a:srgbClr val="FF0000"/>
                </a:solidFill>
              </a:rPr>
              <a:t>广州市在职职工住院医疗互助保障计划</a:t>
            </a:r>
            <a:endParaRPr lang="zh-CN" altLang="en-US" sz="1400" b="1" dirty="0">
              <a:solidFill>
                <a:srgbClr val="FF0000"/>
              </a:solidFill>
            </a:endParaRPr>
          </a:p>
        </p:txBody>
      </p:sp>
      <p:sp>
        <p:nvSpPr>
          <p:cNvPr id="18" name="椭圆 17"/>
          <p:cNvSpPr/>
          <p:nvPr/>
        </p:nvSpPr>
        <p:spPr>
          <a:xfrm>
            <a:off x="6797730" y="4038568"/>
            <a:ext cx="682468" cy="682468"/>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Freeform 74"/>
          <p:cNvSpPr>
            <a:spLocks noEditPoints="1"/>
          </p:cNvSpPr>
          <p:nvPr/>
        </p:nvSpPr>
        <p:spPr bwMode="black">
          <a:xfrm>
            <a:off x="6879184" y="4185011"/>
            <a:ext cx="500430" cy="427953"/>
          </a:xfrm>
          <a:custGeom>
            <a:avLst/>
            <a:gdLst>
              <a:gd name="T0" fmla="*/ 2004 w 2444"/>
              <a:gd name="T1" fmla="*/ 326 h 2090"/>
              <a:gd name="T2" fmla="*/ 1774 w 2444"/>
              <a:gd name="T3" fmla="*/ 391 h 2090"/>
              <a:gd name="T4" fmla="*/ 1156 w 2444"/>
              <a:gd name="T5" fmla="*/ 0 h 2090"/>
              <a:gd name="T6" fmla="*/ 489 w 2444"/>
              <a:gd name="T7" fmla="*/ 535 h 2090"/>
              <a:gd name="T8" fmla="*/ 350 w 2444"/>
              <a:gd name="T9" fmla="*/ 506 h 2090"/>
              <a:gd name="T10" fmla="*/ 0 w 2444"/>
              <a:gd name="T11" fmla="*/ 856 h 2090"/>
              <a:gd name="T12" fmla="*/ 350 w 2444"/>
              <a:gd name="T13" fmla="*/ 1206 h 2090"/>
              <a:gd name="T14" fmla="*/ 2004 w 2444"/>
              <a:gd name="T15" fmla="*/ 1206 h 2090"/>
              <a:gd name="T16" fmla="*/ 2444 w 2444"/>
              <a:gd name="T17" fmla="*/ 766 h 2090"/>
              <a:gd name="T18" fmla="*/ 2004 w 2444"/>
              <a:gd name="T19" fmla="*/ 326 h 2090"/>
              <a:gd name="T20" fmla="*/ 1590 w 2444"/>
              <a:gd name="T21" fmla="*/ 1326 h 2090"/>
              <a:gd name="T22" fmla="*/ 1465 w 2444"/>
              <a:gd name="T23" fmla="*/ 1326 h 2090"/>
              <a:gd name="T24" fmla="*/ 1465 w 2444"/>
              <a:gd name="T25" fmla="*/ 1743 h 2090"/>
              <a:gd name="T26" fmla="*/ 1222 w 2444"/>
              <a:gd name="T27" fmla="*/ 1934 h 2090"/>
              <a:gd name="T28" fmla="*/ 980 w 2444"/>
              <a:gd name="T29" fmla="*/ 1743 h 2090"/>
              <a:gd name="T30" fmla="*/ 980 w 2444"/>
              <a:gd name="T31" fmla="*/ 1326 h 2090"/>
              <a:gd name="T32" fmla="*/ 854 w 2444"/>
              <a:gd name="T33" fmla="*/ 1326 h 2090"/>
              <a:gd name="T34" fmla="*/ 854 w 2444"/>
              <a:gd name="T35" fmla="*/ 1656 h 2090"/>
              <a:gd name="T36" fmla="*/ 666 w 2444"/>
              <a:gd name="T37" fmla="*/ 1656 h 2090"/>
              <a:gd name="T38" fmla="*/ 1222 w 2444"/>
              <a:gd name="T39" fmla="*/ 2090 h 2090"/>
              <a:gd name="T40" fmla="*/ 1779 w 2444"/>
              <a:gd name="T41" fmla="*/ 1656 h 2090"/>
              <a:gd name="T42" fmla="*/ 1590 w 2444"/>
              <a:gd name="T43" fmla="*/ 1656 h 2090"/>
              <a:gd name="T44" fmla="*/ 1590 w 2444"/>
              <a:gd name="T45" fmla="*/ 1326 h 2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44" h="2090">
                <a:moveTo>
                  <a:pt x="2004" y="326"/>
                </a:moveTo>
                <a:cubicBezTo>
                  <a:pt x="1920" y="326"/>
                  <a:pt x="1841" y="350"/>
                  <a:pt x="1774" y="391"/>
                </a:cubicBezTo>
                <a:cubicBezTo>
                  <a:pt x="1665" y="160"/>
                  <a:pt x="1429" y="0"/>
                  <a:pt x="1156" y="0"/>
                </a:cubicBezTo>
                <a:cubicBezTo>
                  <a:pt x="830" y="0"/>
                  <a:pt x="557" y="229"/>
                  <a:pt x="489" y="535"/>
                </a:cubicBezTo>
                <a:cubicBezTo>
                  <a:pt x="446" y="516"/>
                  <a:pt x="399" y="506"/>
                  <a:pt x="350" y="506"/>
                </a:cubicBezTo>
                <a:cubicBezTo>
                  <a:pt x="157" y="506"/>
                  <a:pt x="0" y="663"/>
                  <a:pt x="0" y="856"/>
                </a:cubicBezTo>
                <a:cubicBezTo>
                  <a:pt x="0" y="1049"/>
                  <a:pt x="157" y="1206"/>
                  <a:pt x="350" y="1206"/>
                </a:cubicBezTo>
                <a:cubicBezTo>
                  <a:pt x="2004" y="1206"/>
                  <a:pt x="2004" y="1206"/>
                  <a:pt x="2004" y="1206"/>
                </a:cubicBezTo>
                <a:cubicBezTo>
                  <a:pt x="2247" y="1206"/>
                  <a:pt x="2444" y="1009"/>
                  <a:pt x="2444" y="766"/>
                </a:cubicBezTo>
                <a:cubicBezTo>
                  <a:pt x="2444" y="523"/>
                  <a:pt x="2247" y="326"/>
                  <a:pt x="2004" y="326"/>
                </a:cubicBezTo>
                <a:close/>
                <a:moveTo>
                  <a:pt x="1590" y="1326"/>
                </a:moveTo>
                <a:cubicBezTo>
                  <a:pt x="1465" y="1326"/>
                  <a:pt x="1465" y="1326"/>
                  <a:pt x="1465" y="1326"/>
                </a:cubicBezTo>
                <a:cubicBezTo>
                  <a:pt x="1465" y="1743"/>
                  <a:pt x="1465" y="1743"/>
                  <a:pt x="1465" y="1743"/>
                </a:cubicBezTo>
                <a:cubicBezTo>
                  <a:pt x="1222" y="1934"/>
                  <a:pt x="1222" y="1934"/>
                  <a:pt x="1222" y="1934"/>
                </a:cubicBezTo>
                <a:cubicBezTo>
                  <a:pt x="980" y="1743"/>
                  <a:pt x="980" y="1743"/>
                  <a:pt x="980" y="1743"/>
                </a:cubicBezTo>
                <a:cubicBezTo>
                  <a:pt x="980" y="1326"/>
                  <a:pt x="980" y="1326"/>
                  <a:pt x="980" y="1326"/>
                </a:cubicBezTo>
                <a:cubicBezTo>
                  <a:pt x="854" y="1326"/>
                  <a:pt x="854" y="1326"/>
                  <a:pt x="854" y="1326"/>
                </a:cubicBezTo>
                <a:cubicBezTo>
                  <a:pt x="854" y="1656"/>
                  <a:pt x="854" y="1656"/>
                  <a:pt x="854" y="1656"/>
                </a:cubicBezTo>
                <a:cubicBezTo>
                  <a:pt x="666" y="1656"/>
                  <a:pt x="666" y="1656"/>
                  <a:pt x="666" y="1656"/>
                </a:cubicBezTo>
                <a:cubicBezTo>
                  <a:pt x="1222" y="2090"/>
                  <a:pt x="1222" y="2090"/>
                  <a:pt x="1222" y="2090"/>
                </a:cubicBezTo>
                <a:cubicBezTo>
                  <a:pt x="1779" y="1656"/>
                  <a:pt x="1779" y="1656"/>
                  <a:pt x="1779" y="1656"/>
                </a:cubicBezTo>
                <a:cubicBezTo>
                  <a:pt x="1590" y="1656"/>
                  <a:pt x="1590" y="1656"/>
                  <a:pt x="1590" y="1656"/>
                </a:cubicBezTo>
                <a:lnTo>
                  <a:pt x="1590" y="1326"/>
                </a:lnTo>
                <a:close/>
              </a:path>
            </a:pathLst>
          </a:custGeom>
          <a:solidFill>
            <a:schemeClr val="bg1">
              <a:lumMod val="65000"/>
            </a:schemeClr>
          </a:solidFill>
          <a:ln>
            <a:noFill/>
          </a:ln>
        </p:spPr>
        <p:txBody>
          <a:bodyPr vert="horz" wrap="square" lIns="0" tIns="274320" rIns="82305" bIns="41153" numCol="1" anchor="t" anchorCtr="0" compatLnSpc="1"/>
          <a:lstStyle/>
          <a:p>
            <a:pPr algn="ctr" defTabSz="685800">
              <a:defRPr/>
            </a:pPr>
            <a:endParaRPr lang="en-US" sz="1200" kern="0" dirty="0">
              <a:gradFill>
                <a:gsLst>
                  <a:gs pos="0">
                    <a:srgbClr val="FFFFFF"/>
                  </a:gs>
                  <a:gs pos="100000">
                    <a:srgbClr val="FFFFFF"/>
                  </a:gs>
                </a:gsLst>
                <a:lin ang="5400000" scaled="0"/>
              </a:gradFill>
            </a:endParaRPr>
          </a:p>
        </p:txBody>
      </p:sp>
      <p:sp>
        <p:nvSpPr>
          <p:cNvPr id="22" name="矩形 21"/>
          <p:cNvSpPr/>
          <p:nvPr/>
        </p:nvSpPr>
        <p:spPr>
          <a:xfrm>
            <a:off x="7557361" y="1486639"/>
            <a:ext cx="1620957" cy="307777"/>
          </a:xfrm>
          <a:prstGeom prst="rect">
            <a:avLst/>
          </a:prstGeom>
        </p:spPr>
        <p:txBody>
          <a:bodyPr wrap="none">
            <a:spAutoFit/>
          </a:bodyPr>
          <a:lstStyle/>
          <a:p>
            <a:pPr>
              <a:defRPr/>
            </a:pPr>
            <a:r>
              <a:rPr lang="zh-CN" altLang="en-US" sz="1400" b="1" dirty="0">
                <a:solidFill>
                  <a:srgbClr val="3563A8"/>
                </a:solidFill>
              </a:rPr>
              <a:t>企业补充医疗保险</a:t>
            </a:r>
            <a:endParaRPr lang="zh-CN" altLang="en-US" sz="1400" b="1" dirty="0">
              <a:solidFill>
                <a:srgbClr val="3563A8"/>
              </a:solidFill>
            </a:endParaRPr>
          </a:p>
        </p:txBody>
      </p:sp>
      <p:sp>
        <p:nvSpPr>
          <p:cNvPr id="23" name="矩形 22"/>
          <p:cNvSpPr/>
          <p:nvPr/>
        </p:nvSpPr>
        <p:spPr>
          <a:xfrm>
            <a:off x="7566335" y="1771649"/>
            <a:ext cx="3714782" cy="553998"/>
          </a:xfrm>
          <a:prstGeom prst="rect">
            <a:avLst/>
          </a:prstGeom>
        </p:spPr>
        <p:txBody>
          <a:bodyPr wrap="square">
            <a:spAutoFit/>
          </a:bodyPr>
          <a:lstStyle/>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 根据人员类别，按比例支付（个人支付部分的医疗费用）；</a:t>
            </a:r>
            <a:endParaRPr lang="en-US" altLang="zh-CN" sz="1000" dirty="0">
              <a:solidFill>
                <a:schemeClr val="tx1">
                  <a:lumMod val="75000"/>
                  <a:lumOff val="25000"/>
                </a:schemeClr>
              </a:solidFill>
              <a:cs typeface="+mn-ea"/>
              <a:sym typeface="Arial" panose="020B0604020202020204" pitchFamily="34" charset="0"/>
            </a:endParaRPr>
          </a:p>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住院津贴（</a:t>
            </a:r>
            <a:r>
              <a:rPr lang="en-US" altLang="zh-CN" sz="1000" dirty="0">
                <a:solidFill>
                  <a:schemeClr val="tx1">
                    <a:lumMod val="75000"/>
                    <a:lumOff val="25000"/>
                  </a:schemeClr>
                </a:solidFill>
                <a:cs typeface="+mn-ea"/>
                <a:sym typeface="Arial" panose="020B0604020202020204" pitchFamily="34" charset="0"/>
              </a:rPr>
              <a:t>100</a:t>
            </a:r>
            <a:r>
              <a:rPr lang="zh-CN" altLang="en-US" sz="1000" dirty="0">
                <a:solidFill>
                  <a:schemeClr val="tx1">
                    <a:lumMod val="75000"/>
                    <a:lumOff val="25000"/>
                  </a:schemeClr>
                </a:solidFill>
                <a:cs typeface="+mn-ea"/>
                <a:sym typeface="Arial" panose="020B0604020202020204" pitchFamily="34" charset="0"/>
              </a:rPr>
              <a:t>元</a:t>
            </a:r>
            <a:r>
              <a:rPr lang="en-US" altLang="zh-CN" sz="1000" dirty="0">
                <a:solidFill>
                  <a:schemeClr val="tx1">
                    <a:lumMod val="75000"/>
                    <a:lumOff val="25000"/>
                  </a:schemeClr>
                </a:solidFill>
                <a:cs typeface="+mn-ea"/>
                <a:sym typeface="Arial" panose="020B0604020202020204" pitchFamily="34" charset="0"/>
              </a:rPr>
              <a:t>/</a:t>
            </a:r>
            <a:r>
              <a:rPr lang="zh-CN" altLang="en-US" sz="1000" dirty="0">
                <a:solidFill>
                  <a:schemeClr val="tx1">
                    <a:lumMod val="75000"/>
                    <a:lumOff val="25000"/>
                  </a:schemeClr>
                </a:solidFill>
                <a:cs typeface="+mn-ea"/>
                <a:sym typeface="Arial" panose="020B0604020202020204" pitchFamily="34" charset="0"/>
              </a:rPr>
              <a:t>每天）。</a:t>
            </a:r>
            <a:endParaRPr lang="en-US" altLang="zh-CN" sz="1000" dirty="0">
              <a:solidFill>
                <a:schemeClr val="tx1">
                  <a:lumMod val="75000"/>
                  <a:lumOff val="25000"/>
                </a:schemeClr>
              </a:solidFill>
              <a:cs typeface="+mn-ea"/>
              <a:sym typeface="Arial" panose="020B0604020202020204" pitchFamily="34" charset="0"/>
            </a:endParaRPr>
          </a:p>
        </p:txBody>
      </p:sp>
      <p:sp>
        <p:nvSpPr>
          <p:cNvPr id="24" name="Text Box 55"/>
          <p:cNvSpPr txBox="1">
            <a:spLocks noChangeArrowheads="1"/>
          </p:cNvSpPr>
          <p:nvPr/>
        </p:nvSpPr>
        <p:spPr bwMode="auto">
          <a:xfrm>
            <a:off x="850600" y="4633497"/>
            <a:ext cx="2690038" cy="1092607"/>
          </a:xfrm>
          <a:prstGeom prst="rect">
            <a:avLst/>
          </a:prstGeom>
          <a:noFill/>
          <a:ln w="9525">
            <a:noFill/>
            <a:miter lim="800000"/>
          </a:ln>
        </p:spPr>
        <p:txBody>
          <a:bodyPr wrap="square">
            <a:spAutoFit/>
          </a:bodyPr>
          <a:lstStyle/>
          <a:p>
            <a:pPr>
              <a:lnSpc>
                <a:spcPct val="150000"/>
              </a:lnSpc>
              <a:spcBef>
                <a:spcPct val="50000"/>
              </a:spcBef>
              <a:buClr>
                <a:srgbClr val="FF6600"/>
              </a:buClr>
              <a:buFont typeface="Wingdings" panose="05000000000000000000" pitchFamily="2" charset="2"/>
              <a:buChar char="v"/>
              <a:defRPr/>
            </a:pPr>
            <a:r>
              <a:rPr lang="zh-CN" altLang="en-US" sz="1000" dirty="0">
                <a:solidFill>
                  <a:schemeClr val="tx1">
                    <a:lumMod val="75000"/>
                    <a:lumOff val="25000"/>
                  </a:schemeClr>
                </a:solidFill>
                <a:cs typeface="+mn-ea"/>
                <a:sym typeface="+mn-lt"/>
              </a:rPr>
              <a:t> 申领应附</a:t>
            </a:r>
            <a:r>
              <a:rPr lang="en-US" altLang="zh-CN" sz="1000" dirty="0">
                <a:solidFill>
                  <a:schemeClr val="tx1">
                    <a:lumMod val="75000"/>
                    <a:lumOff val="25000"/>
                  </a:schemeClr>
                </a:solidFill>
                <a:cs typeface="+mn-ea"/>
                <a:sym typeface="+mn-lt"/>
              </a:rPr>
              <a:t>《</a:t>
            </a:r>
            <a:r>
              <a:rPr lang="zh-CN" altLang="en-US" sz="1000" dirty="0">
                <a:solidFill>
                  <a:schemeClr val="tx1">
                    <a:lumMod val="75000"/>
                    <a:lumOff val="25000"/>
                  </a:schemeClr>
                </a:solidFill>
                <a:cs typeface="+mn-ea"/>
                <a:sym typeface="+mn-lt"/>
              </a:rPr>
              <a:t>广州市职工住院医疗互助保障金申请表</a:t>
            </a:r>
            <a:r>
              <a:rPr lang="en-US" altLang="zh-CN" sz="1000" dirty="0">
                <a:solidFill>
                  <a:schemeClr val="tx1">
                    <a:lumMod val="75000"/>
                    <a:lumOff val="25000"/>
                  </a:schemeClr>
                </a:solidFill>
                <a:cs typeface="+mn-ea"/>
                <a:sym typeface="+mn-lt"/>
              </a:rPr>
              <a:t>》</a:t>
            </a:r>
            <a:r>
              <a:rPr lang="zh-CN" altLang="en-US" sz="1000" dirty="0">
                <a:solidFill>
                  <a:schemeClr val="tx1">
                    <a:lumMod val="75000"/>
                    <a:lumOff val="25000"/>
                  </a:schemeClr>
                </a:solidFill>
                <a:cs typeface="+mn-ea"/>
                <a:sym typeface="+mn-lt"/>
              </a:rPr>
              <a:t>等材料</a:t>
            </a:r>
            <a:endParaRPr lang="en-US" altLang="zh-CN" sz="1000" dirty="0">
              <a:solidFill>
                <a:schemeClr val="tx1">
                  <a:lumMod val="75000"/>
                  <a:lumOff val="25000"/>
                </a:schemeClr>
              </a:solidFill>
              <a:cs typeface="+mn-ea"/>
              <a:sym typeface="+mn-lt"/>
            </a:endParaRPr>
          </a:p>
          <a:p>
            <a:pPr>
              <a:lnSpc>
                <a:spcPct val="150000"/>
              </a:lnSpc>
              <a:spcBef>
                <a:spcPct val="50000"/>
              </a:spcBef>
              <a:buClr>
                <a:srgbClr val="FF6600"/>
              </a:buClr>
              <a:buFont typeface="Wingdings" panose="05000000000000000000" pitchFamily="2" charset="2"/>
              <a:buChar char="v"/>
              <a:defRPr/>
            </a:pPr>
            <a:r>
              <a:rPr lang="en-US" altLang="zh-CN" sz="1000" dirty="0">
                <a:solidFill>
                  <a:schemeClr val="tx1">
                    <a:lumMod val="75000"/>
                    <a:lumOff val="25000"/>
                  </a:schemeClr>
                </a:solidFill>
                <a:cs typeface="+mn-ea"/>
                <a:sym typeface="+mn-lt"/>
              </a:rPr>
              <a:t> </a:t>
            </a:r>
            <a:r>
              <a:rPr lang="zh-CN" altLang="en-US" sz="1000" dirty="0">
                <a:solidFill>
                  <a:schemeClr val="tx1">
                    <a:lumMod val="75000"/>
                    <a:lumOff val="25000"/>
                  </a:schemeClr>
                </a:solidFill>
                <a:cs typeface="+mn-ea"/>
                <a:sym typeface="+mn-lt"/>
              </a:rPr>
              <a:t>申领住院补助金金应附医疗费用票据、住院结算单证明等材料</a:t>
            </a:r>
            <a:endParaRPr lang="zh-CN" altLang="en-US" sz="1000" dirty="0">
              <a:solidFill>
                <a:schemeClr val="tx1">
                  <a:lumMod val="75000"/>
                  <a:lumOff val="25000"/>
                </a:schemeClr>
              </a:solidFill>
              <a:cs typeface="+mn-ea"/>
              <a:sym typeface="+mn-lt"/>
            </a:endParaRPr>
          </a:p>
        </p:txBody>
      </p:sp>
      <p:sp>
        <p:nvSpPr>
          <p:cNvPr id="25" name="矩形 24"/>
          <p:cNvSpPr/>
          <p:nvPr/>
        </p:nvSpPr>
        <p:spPr>
          <a:xfrm>
            <a:off x="7591343" y="2543287"/>
            <a:ext cx="3806733" cy="377411"/>
          </a:xfrm>
          <a:prstGeom prst="rect">
            <a:avLst/>
          </a:prstGeom>
        </p:spPr>
        <p:txBody>
          <a:bodyPr wrap="square">
            <a:spAutoFit/>
          </a:bodyPr>
          <a:lstStyle/>
          <a:p>
            <a:pPr lvl="0" eaLnBrk="0" fontAlgn="base" hangingPunct="0">
              <a:lnSpc>
                <a:spcPct val="150000"/>
              </a:lnSpc>
              <a:spcBef>
                <a:spcPct val="20000"/>
              </a:spcBef>
              <a:spcAft>
                <a:spcPct val="0"/>
              </a:spcAft>
              <a:buClr>
                <a:srgbClr val="3333FF"/>
              </a:buClr>
            </a:pPr>
            <a:r>
              <a:rPr lang="zh-CN" altLang="en-US" sz="1400" b="1" dirty="0">
                <a:solidFill>
                  <a:srgbClr val="FF0000"/>
                </a:solidFill>
              </a:rPr>
              <a:t>广东省在职职工住院医疗综合互助保障计划</a:t>
            </a:r>
            <a:endParaRPr lang="zh-CN" altLang="en-US" sz="1400" b="1" dirty="0">
              <a:solidFill>
                <a:srgbClr val="FF0000"/>
              </a:solidFill>
            </a:endParaRPr>
          </a:p>
        </p:txBody>
      </p:sp>
      <p:cxnSp>
        <p:nvCxnSpPr>
          <p:cNvPr id="29" name="直接箭头连接符 28"/>
          <p:cNvCxnSpPr>
            <a:stCxn id="4" idx="1"/>
          </p:cNvCxnSpPr>
          <p:nvPr/>
        </p:nvCxnSpPr>
        <p:spPr>
          <a:xfrm rot="5400000" flipH="1" flipV="1">
            <a:off x="4144684" y="1821238"/>
            <a:ext cx="876953" cy="1104731"/>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sp>
        <p:nvSpPr>
          <p:cNvPr id="30" name="矩形 29"/>
          <p:cNvSpPr/>
          <p:nvPr/>
        </p:nvSpPr>
        <p:spPr>
          <a:xfrm>
            <a:off x="7582989" y="2935063"/>
            <a:ext cx="4201395" cy="784830"/>
          </a:xfrm>
          <a:prstGeom prst="rect">
            <a:avLst/>
          </a:prstGeom>
        </p:spPr>
        <p:txBody>
          <a:bodyPr wrap="square">
            <a:spAutoFit/>
          </a:bodyPr>
          <a:lstStyle/>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 住院计划的保障金 </a:t>
            </a:r>
            <a:r>
              <a:rPr lang="en-US" altLang="en-US" sz="1000" dirty="0">
                <a:solidFill>
                  <a:schemeClr val="tx1">
                    <a:lumMod val="75000"/>
                    <a:lumOff val="25000"/>
                  </a:schemeClr>
                </a:solidFill>
                <a:cs typeface="+mn-ea"/>
                <a:sym typeface="Arial" panose="020B0604020202020204" pitchFamily="34" charset="0"/>
              </a:rPr>
              <a:t>=</a:t>
            </a:r>
            <a:r>
              <a:rPr lang="zh-CN" altLang="en-US" sz="1000" dirty="0">
                <a:solidFill>
                  <a:schemeClr val="tx1">
                    <a:lumMod val="75000"/>
                    <a:lumOff val="25000"/>
                  </a:schemeClr>
                </a:solidFill>
                <a:cs typeface="+mn-ea"/>
                <a:sym typeface="Arial" panose="020B0604020202020204" pitchFamily="34" charset="0"/>
              </a:rPr>
              <a:t>（每次的普通住院医疗个人自付总费用</a:t>
            </a:r>
            <a:r>
              <a:rPr lang="en-US" altLang="en-US" sz="1000" dirty="0">
                <a:solidFill>
                  <a:schemeClr val="tx1">
                    <a:lumMod val="75000"/>
                    <a:lumOff val="25000"/>
                  </a:schemeClr>
                </a:solidFill>
                <a:cs typeface="+mn-ea"/>
                <a:sym typeface="Arial" panose="020B0604020202020204" pitchFamily="34" charset="0"/>
              </a:rPr>
              <a:t>-</a:t>
            </a:r>
            <a:r>
              <a:rPr lang="zh-CN" altLang="en-US" sz="1000" dirty="0">
                <a:solidFill>
                  <a:schemeClr val="tx1">
                    <a:lumMod val="75000"/>
                    <a:lumOff val="25000"/>
                  </a:schemeClr>
                </a:solidFill>
                <a:cs typeface="+mn-ea"/>
                <a:sym typeface="Arial" panose="020B0604020202020204" pitchFamily="34" charset="0"/>
              </a:rPr>
              <a:t>自费）</a:t>
            </a:r>
            <a:r>
              <a:rPr lang="en-US" altLang="zh-CN" sz="1000" dirty="0">
                <a:solidFill>
                  <a:schemeClr val="tx1">
                    <a:lumMod val="75000"/>
                    <a:lumOff val="25000"/>
                  </a:schemeClr>
                </a:solidFill>
                <a:cs typeface="+mn-ea"/>
                <a:sym typeface="Arial" panose="020B0604020202020204" pitchFamily="34" charset="0"/>
              </a:rPr>
              <a:t>×7</a:t>
            </a:r>
            <a:r>
              <a:rPr lang="en-US" altLang="en-US" sz="1000" dirty="0">
                <a:solidFill>
                  <a:schemeClr val="tx1">
                    <a:lumMod val="75000"/>
                    <a:lumOff val="25000"/>
                  </a:schemeClr>
                </a:solidFill>
                <a:cs typeface="+mn-ea"/>
                <a:sym typeface="Arial" panose="020B0604020202020204" pitchFamily="34" charset="0"/>
              </a:rPr>
              <a:t>0%</a:t>
            </a:r>
            <a:r>
              <a:rPr lang="zh-CN" altLang="en-US" sz="1000" dirty="0">
                <a:solidFill>
                  <a:schemeClr val="tx1">
                    <a:lumMod val="75000"/>
                    <a:lumOff val="25000"/>
                  </a:schemeClr>
                </a:solidFill>
                <a:cs typeface="+mn-ea"/>
                <a:sym typeface="Arial" panose="020B0604020202020204" pitchFamily="34" charset="0"/>
              </a:rPr>
              <a:t>，</a:t>
            </a:r>
            <a:r>
              <a:rPr lang="zh-CN" altLang="en-US" sz="1000" dirty="0">
                <a:sym typeface="Arial" panose="020B0604020202020204" pitchFamily="34" charset="0"/>
              </a:rPr>
              <a:t> 不超过统筹基金报销额的</a:t>
            </a:r>
            <a:r>
              <a:rPr lang="en-US" altLang="zh-CN" sz="1000" dirty="0">
                <a:sym typeface="Arial" panose="020B0604020202020204" pitchFamily="34" charset="0"/>
              </a:rPr>
              <a:t>20%</a:t>
            </a:r>
            <a:r>
              <a:rPr lang="zh-CN" altLang="en-US" sz="1000" dirty="0">
                <a:solidFill>
                  <a:schemeClr val="tx1">
                    <a:lumMod val="75000"/>
                    <a:lumOff val="25000"/>
                  </a:schemeClr>
                </a:solidFill>
                <a:cs typeface="+mn-ea"/>
                <a:sym typeface="Arial" panose="020B0604020202020204" pitchFamily="34" charset="0"/>
              </a:rPr>
              <a:t>；</a:t>
            </a:r>
            <a:endParaRPr lang="en-US" altLang="zh-CN" sz="1000" dirty="0">
              <a:solidFill>
                <a:schemeClr val="tx1">
                  <a:lumMod val="75000"/>
                  <a:lumOff val="25000"/>
                </a:schemeClr>
              </a:solidFill>
              <a:cs typeface="+mn-ea"/>
              <a:sym typeface="Arial" panose="020B0604020202020204" pitchFamily="34" charset="0"/>
            </a:endParaRPr>
          </a:p>
          <a:p>
            <a:pPr fontAlgn="ctr">
              <a:lnSpc>
                <a:spcPct val="150000"/>
              </a:lnSpc>
              <a:buFont typeface="Wingdings" panose="05000000000000000000" pitchFamily="2" charset="2"/>
              <a:buChar char="Ø"/>
              <a:defRPr/>
            </a:pPr>
            <a:r>
              <a:rPr lang="zh-CN" altLang="en-US" sz="1000" dirty="0">
                <a:solidFill>
                  <a:schemeClr val="tx1">
                    <a:lumMod val="75000"/>
                    <a:lumOff val="25000"/>
                  </a:schemeClr>
                </a:solidFill>
                <a:cs typeface="+mn-ea"/>
                <a:sym typeface="Arial" panose="020B0604020202020204" pitchFamily="34" charset="0"/>
              </a:rPr>
              <a:t> 在同一互助保障期内多次住院治疗的，只能领取两次住院医疗保障金。</a:t>
            </a:r>
            <a:endParaRPr lang="zh-CN" altLang="en-US" sz="1000" dirty="0">
              <a:solidFill>
                <a:schemeClr val="tx1">
                  <a:lumMod val="75000"/>
                  <a:lumOff val="25000"/>
                </a:schemeClr>
              </a:solidFill>
              <a:cs typeface="+mn-ea"/>
              <a:sym typeface="Arial" panose="020B0604020202020204" pitchFamily="34" charset="0"/>
            </a:endParaRPr>
          </a:p>
        </p:txBody>
      </p:sp>
      <p:grpSp>
        <p:nvGrpSpPr>
          <p:cNvPr id="31" name="组合 31"/>
          <p:cNvGrpSpPr/>
          <p:nvPr/>
        </p:nvGrpSpPr>
        <p:grpSpPr>
          <a:xfrm>
            <a:off x="6762301" y="2636877"/>
            <a:ext cx="776177" cy="776178"/>
            <a:chOff x="5558278" y="3474720"/>
            <a:chExt cx="811530" cy="811530"/>
          </a:xfrm>
        </p:grpSpPr>
        <p:sp>
          <p:nvSpPr>
            <p:cNvPr id="32" name="椭圆 31"/>
            <p:cNvSpPr/>
            <p:nvPr/>
          </p:nvSpPr>
          <p:spPr>
            <a:xfrm>
              <a:off x="5558278" y="3474720"/>
              <a:ext cx="811530" cy="811530"/>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Freeform 77"/>
            <p:cNvSpPr>
              <a:spLocks noEditPoints="1"/>
            </p:cNvSpPr>
            <p:nvPr/>
          </p:nvSpPr>
          <p:spPr bwMode="auto">
            <a:xfrm>
              <a:off x="5681591" y="3686731"/>
              <a:ext cx="564904" cy="387509"/>
            </a:xfrm>
            <a:custGeom>
              <a:avLst/>
              <a:gdLst>
                <a:gd name="T0" fmla="*/ 340 w 413"/>
                <a:gd name="T1" fmla="*/ 283 h 283"/>
                <a:gd name="T2" fmla="*/ 73 w 413"/>
                <a:gd name="T3" fmla="*/ 283 h 283"/>
                <a:gd name="T4" fmla="*/ 72 w 413"/>
                <a:gd name="T5" fmla="*/ 283 h 283"/>
                <a:gd name="T6" fmla="*/ 0 w 413"/>
                <a:gd name="T7" fmla="*/ 209 h 283"/>
                <a:gd name="T8" fmla="*/ 70 w 413"/>
                <a:gd name="T9" fmla="*/ 135 h 283"/>
                <a:gd name="T10" fmla="*/ 66 w 413"/>
                <a:gd name="T11" fmla="*/ 107 h 283"/>
                <a:gd name="T12" fmla="*/ 173 w 413"/>
                <a:gd name="T13" fmla="*/ 0 h 283"/>
                <a:gd name="T14" fmla="*/ 273 w 413"/>
                <a:gd name="T15" fmla="*/ 69 h 283"/>
                <a:gd name="T16" fmla="*/ 273 w 413"/>
                <a:gd name="T17" fmla="*/ 69 h 283"/>
                <a:gd name="T18" fmla="*/ 346 w 413"/>
                <a:gd name="T19" fmla="*/ 135 h 283"/>
                <a:gd name="T20" fmla="*/ 413 w 413"/>
                <a:gd name="T21" fmla="*/ 209 h 283"/>
                <a:gd name="T22" fmla="*/ 341 w 413"/>
                <a:gd name="T23" fmla="*/ 283 h 283"/>
                <a:gd name="T24" fmla="*/ 340 w 413"/>
                <a:gd name="T25" fmla="*/ 283 h 283"/>
                <a:gd name="T26" fmla="*/ 73 w 413"/>
                <a:gd name="T27" fmla="*/ 268 h 283"/>
                <a:gd name="T28" fmla="*/ 339 w 413"/>
                <a:gd name="T29" fmla="*/ 268 h 283"/>
                <a:gd name="T30" fmla="*/ 340 w 413"/>
                <a:gd name="T31" fmla="*/ 268 h 283"/>
                <a:gd name="T32" fmla="*/ 398 w 413"/>
                <a:gd name="T33" fmla="*/ 209 h 283"/>
                <a:gd name="T34" fmla="*/ 339 w 413"/>
                <a:gd name="T35" fmla="*/ 150 h 283"/>
                <a:gd name="T36" fmla="*/ 332 w 413"/>
                <a:gd name="T37" fmla="*/ 142 h 283"/>
                <a:gd name="T38" fmla="*/ 273 w 413"/>
                <a:gd name="T39" fmla="*/ 83 h 283"/>
                <a:gd name="T40" fmla="*/ 268 w 413"/>
                <a:gd name="T41" fmla="*/ 84 h 283"/>
                <a:gd name="T42" fmla="*/ 261 w 413"/>
                <a:gd name="T43" fmla="*/ 79 h 283"/>
                <a:gd name="T44" fmla="*/ 173 w 413"/>
                <a:gd name="T45" fmla="*/ 15 h 283"/>
                <a:gd name="T46" fmla="*/ 81 w 413"/>
                <a:gd name="T47" fmla="*/ 107 h 283"/>
                <a:gd name="T48" fmla="*/ 87 w 413"/>
                <a:gd name="T49" fmla="*/ 140 h 283"/>
                <a:gd name="T50" fmla="*/ 86 w 413"/>
                <a:gd name="T51" fmla="*/ 147 h 283"/>
                <a:gd name="T52" fmla="*/ 79 w 413"/>
                <a:gd name="T53" fmla="*/ 150 h 283"/>
                <a:gd name="T54" fmla="*/ 73 w 413"/>
                <a:gd name="T55" fmla="*/ 150 h 283"/>
                <a:gd name="T56" fmla="*/ 14 w 413"/>
                <a:gd name="T57" fmla="*/ 209 h 283"/>
                <a:gd name="T58" fmla="*/ 73 w 413"/>
                <a:gd name="T59" fmla="*/ 268 h 283"/>
                <a:gd name="T60" fmla="*/ 73 w 413"/>
                <a:gd name="T61" fmla="*/ 26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13" h="283">
                  <a:moveTo>
                    <a:pt x="340" y="283"/>
                  </a:moveTo>
                  <a:cubicBezTo>
                    <a:pt x="73" y="283"/>
                    <a:pt x="73" y="283"/>
                    <a:pt x="73" y="283"/>
                  </a:cubicBezTo>
                  <a:cubicBezTo>
                    <a:pt x="73" y="283"/>
                    <a:pt x="72" y="283"/>
                    <a:pt x="72" y="283"/>
                  </a:cubicBezTo>
                  <a:cubicBezTo>
                    <a:pt x="32" y="282"/>
                    <a:pt x="0" y="249"/>
                    <a:pt x="0" y="209"/>
                  </a:cubicBezTo>
                  <a:cubicBezTo>
                    <a:pt x="0" y="169"/>
                    <a:pt x="31" y="137"/>
                    <a:pt x="70" y="135"/>
                  </a:cubicBezTo>
                  <a:cubicBezTo>
                    <a:pt x="67" y="126"/>
                    <a:pt x="66" y="117"/>
                    <a:pt x="66" y="107"/>
                  </a:cubicBezTo>
                  <a:cubicBezTo>
                    <a:pt x="66" y="48"/>
                    <a:pt x="114" y="0"/>
                    <a:pt x="173" y="0"/>
                  </a:cubicBezTo>
                  <a:cubicBezTo>
                    <a:pt x="217" y="0"/>
                    <a:pt x="257" y="27"/>
                    <a:pt x="273" y="69"/>
                  </a:cubicBezTo>
                  <a:cubicBezTo>
                    <a:pt x="273" y="69"/>
                    <a:pt x="273" y="69"/>
                    <a:pt x="273" y="69"/>
                  </a:cubicBezTo>
                  <a:cubicBezTo>
                    <a:pt x="311" y="69"/>
                    <a:pt x="343" y="98"/>
                    <a:pt x="346" y="135"/>
                  </a:cubicBezTo>
                  <a:cubicBezTo>
                    <a:pt x="384" y="139"/>
                    <a:pt x="413" y="171"/>
                    <a:pt x="413" y="209"/>
                  </a:cubicBezTo>
                  <a:cubicBezTo>
                    <a:pt x="413" y="249"/>
                    <a:pt x="381" y="282"/>
                    <a:pt x="341" y="283"/>
                  </a:cubicBezTo>
                  <a:cubicBezTo>
                    <a:pt x="340" y="283"/>
                    <a:pt x="340" y="283"/>
                    <a:pt x="340" y="283"/>
                  </a:cubicBezTo>
                  <a:close/>
                  <a:moveTo>
                    <a:pt x="73" y="268"/>
                  </a:moveTo>
                  <a:cubicBezTo>
                    <a:pt x="339" y="268"/>
                    <a:pt x="339" y="268"/>
                    <a:pt x="339" y="268"/>
                  </a:cubicBezTo>
                  <a:cubicBezTo>
                    <a:pt x="339" y="268"/>
                    <a:pt x="340" y="268"/>
                    <a:pt x="340" y="268"/>
                  </a:cubicBezTo>
                  <a:cubicBezTo>
                    <a:pt x="372" y="268"/>
                    <a:pt x="398" y="241"/>
                    <a:pt x="398" y="209"/>
                  </a:cubicBezTo>
                  <a:cubicBezTo>
                    <a:pt x="398" y="176"/>
                    <a:pt x="372" y="150"/>
                    <a:pt x="339" y="150"/>
                  </a:cubicBezTo>
                  <a:cubicBezTo>
                    <a:pt x="335" y="150"/>
                    <a:pt x="332" y="146"/>
                    <a:pt x="332" y="142"/>
                  </a:cubicBezTo>
                  <a:cubicBezTo>
                    <a:pt x="332" y="110"/>
                    <a:pt x="305" y="83"/>
                    <a:pt x="273" y="83"/>
                  </a:cubicBezTo>
                  <a:cubicBezTo>
                    <a:pt x="271" y="83"/>
                    <a:pt x="270" y="83"/>
                    <a:pt x="268" y="84"/>
                  </a:cubicBezTo>
                  <a:cubicBezTo>
                    <a:pt x="265" y="84"/>
                    <a:pt x="262" y="82"/>
                    <a:pt x="261" y="79"/>
                  </a:cubicBezTo>
                  <a:cubicBezTo>
                    <a:pt x="248" y="40"/>
                    <a:pt x="213" y="15"/>
                    <a:pt x="173" y="15"/>
                  </a:cubicBezTo>
                  <a:cubicBezTo>
                    <a:pt x="122" y="15"/>
                    <a:pt x="81" y="56"/>
                    <a:pt x="81" y="107"/>
                  </a:cubicBezTo>
                  <a:cubicBezTo>
                    <a:pt x="81" y="118"/>
                    <a:pt x="83" y="129"/>
                    <a:pt x="87" y="140"/>
                  </a:cubicBezTo>
                  <a:cubicBezTo>
                    <a:pt x="88" y="142"/>
                    <a:pt x="87" y="145"/>
                    <a:pt x="86" y="147"/>
                  </a:cubicBezTo>
                  <a:cubicBezTo>
                    <a:pt x="84" y="149"/>
                    <a:pt x="82" y="150"/>
                    <a:pt x="79" y="150"/>
                  </a:cubicBezTo>
                  <a:cubicBezTo>
                    <a:pt x="77" y="150"/>
                    <a:pt x="75" y="150"/>
                    <a:pt x="73" y="150"/>
                  </a:cubicBezTo>
                  <a:cubicBezTo>
                    <a:pt x="41" y="150"/>
                    <a:pt x="14" y="176"/>
                    <a:pt x="14" y="209"/>
                  </a:cubicBezTo>
                  <a:cubicBezTo>
                    <a:pt x="14" y="241"/>
                    <a:pt x="41" y="268"/>
                    <a:pt x="73" y="268"/>
                  </a:cubicBezTo>
                  <a:cubicBezTo>
                    <a:pt x="73" y="268"/>
                    <a:pt x="73" y="268"/>
                    <a:pt x="73" y="268"/>
                  </a:cubicBezTo>
                  <a:close/>
                </a:path>
              </a:pathLst>
            </a:custGeom>
            <a:solidFill>
              <a:schemeClr val="bg1">
                <a:lumMod val="65000"/>
              </a:schemeClr>
            </a:solidFill>
            <a:ln>
              <a:solidFill>
                <a:schemeClr val="bg1">
                  <a:lumMod val="65000"/>
                </a:schemeClr>
              </a:solidFill>
            </a:ln>
          </p:spPr>
          <p:txBody>
            <a:bodyPr vert="horz" wrap="square" lIns="68571" tIns="34286" rIns="68571" bIns="34286" numCol="1" anchor="t" anchorCtr="0" compatLnSpc="1"/>
            <a:lstStyle/>
            <a:p>
              <a:pPr defTabSz="685800"/>
              <a:endParaRPr lang="en-US" sz="1400">
                <a:solidFill>
                  <a:srgbClr val="FFFFFF"/>
                </a:solidFill>
                <a:latin typeface="Segoe UI" panose="020B0502040204020203"/>
              </a:endParaRPr>
            </a:p>
          </p:txBody>
        </p:sp>
      </p:grpSp>
      <p:cxnSp>
        <p:nvCxnSpPr>
          <p:cNvPr id="44" name="直接箭头连接符 43"/>
          <p:cNvCxnSpPr>
            <a:stCxn id="4" idx="0"/>
          </p:cNvCxnSpPr>
          <p:nvPr/>
        </p:nvCxnSpPr>
        <p:spPr>
          <a:xfrm rot="16200000" flipH="1">
            <a:off x="5552580" y="1820553"/>
            <a:ext cx="146583" cy="1379735"/>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6081879" y="3140374"/>
            <a:ext cx="543560" cy="887730"/>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a:stCxn id="4" idx="3"/>
          </p:cNvCxnSpPr>
          <p:nvPr/>
        </p:nvCxnSpPr>
        <p:spPr>
          <a:xfrm rot="5400000" flipH="1">
            <a:off x="2606836" y="3198541"/>
            <a:ext cx="1656015" cy="1191902"/>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cxnSp>
        <p:nvCxnSpPr>
          <p:cNvPr id="56" name="直接箭头连接符 55"/>
          <p:cNvCxnSpPr>
            <a:stCxn id="4" idx="5"/>
          </p:cNvCxnSpPr>
          <p:nvPr/>
        </p:nvCxnSpPr>
        <p:spPr>
          <a:xfrm rot="5400000">
            <a:off x="4668332" y="4483638"/>
            <a:ext cx="1034023" cy="1311744"/>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Tm="3000">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常见申请项目指引（</a:t>
            </a:r>
            <a:r>
              <a:rPr lang="en-US" altLang="zh-CN" sz="2800" b="1" dirty="0">
                <a:solidFill>
                  <a:srgbClr val="C00000"/>
                </a:solidFill>
                <a:latin typeface="微软雅黑" panose="020B0503020204020204" pitchFamily="34" charset="-122"/>
                <a:ea typeface="微软雅黑" panose="020B0503020204020204" pitchFamily="34" charset="-122"/>
                <a:cs typeface="+mn-ea"/>
                <a:sym typeface="+mn-lt"/>
              </a:rPr>
              <a:t>2/4</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sp>
        <p:nvSpPr>
          <p:cNvPr id="3" name="矩形 2"/>
          <p:cNvSpPr/>
          <p:nvPr/>
        </p:nvSpPr>
        <p:spPr>
          <a:xfrm>
            <a:off x="892175" y="3221355"/>
            <a:ext cx="3288030" cy="2584450"/>
          </a:xfrm>
          <a:prstGeom prst="rect">
            <a:avLst/>
          </a:prstGeom>
        </p:spPr>
        <p:txBody>
          <a:bodyPr wrap="square">
            <a:spAutoFit/>
          </a:bodyPr>
          <a:lstStyle/>
          <a:p>
            <a:pPr>
              <a:lnSpc>
                <a:spcPct val="150000"/>
              </a:lnSpc>
              <a:buFont typeface="Wingdings" panose="05000000000000000000" pitchFamily="2" charset="2"/>
              <a:buChar char="Ø"/>
            </a:pPr>
            <a:r>
              <a:rPr lang="zh-CN" altLang="en-US" sz="1200" dirty="0">
                <a:solidFill>
                  <a:schemeClr val="tx1">
                    <a:lumMod val="75000"/>
                    <a:lumOff val="25000"/>
                  </a:schemeClr>
                </a:solidFill>
                <a:cs typeface="+mn-ea"/>
                <a:sym typeface="+mn-lt"/>
              </a:rPr>
              <a:t> 重大疾病慰问金3千元；</a:t>
            </a:r>
            <a:endParaRPr lang="en-US" altLang="zh-CN" sz="1200" dirty="0">
              <a:solidFill>
                <a:schemeClr val="tx1">
                  <a:lumMod val="75000"/>
                  <a:lumOff val="25000"/>
                </a:schemeClr>
              </a:solidFill>
              <a:cs typeface="+mn-ea"/>
              <a:sym typeface="+mn-lt"/>
            </a:endParaRPr>
          </a:p>
          <a:p>
            <a:pPr>
              <a:lnSpc>
                <a:spcPct val="150000"/>
              </a:lnSpc>
              <a:buFont typeface="Wingdings" panose="05000000000000000000" pitchFamily="2" charset="2"/>
              <a:buChar char="Ø"/>
            </a:pPr>
            <a:r>
              <a:rPr lang="zh-CN" altLang="en-US" sz="1200" dirty="0">
                <a:latin typeface="+mn-ea"/>
              </a:rPr>
              <a:t> 自付自费医疗费用是否到达起付标准，申领重大疾病资助金，超过起付标准部分按80％进行资助，年度最高资助限额为1</a:t>
            </a:r>
            <a:r>
              <a:rPr lang="en-US" altLang="zh-CN" sz="1200" dirty="0">
                <a:latin typeface="+mn-ea"/>
              </a:rPr>
              <a:t>5</a:t>
            </a:r>
            <a:r>
              <a:rPr lang="zh-CN" altLang="en-US" sz="1200" dirty="0">
                <a:latin typeface="+mn-ea"/>
              </a:rPr>
              <a:t>万元，器官移植的最高资助限额为20万</a:t>
            </a:r>
            <a:r>
              <a:rPr lang="zh-CN" altLang="en-US" sz="1200" dirty="0">
                <a:solidFill>
                  <a:schemeClr val="tx1">
                    <a:lumMod val="75000"/>
                    <a:lumOff val="25000"/>
                  </a:schemeClr>
                </a:solidFill>
                <a:cs typeface="+mn-ea"/>
                <a:sym typeface="+mn-lt"/>
              </a:rPr>
              <a:t>元。</a:t>
            </a:r>
            <a:r>
              <a:rPr lang="ru-RU" altLang="zh-CN" sz="1200" dirty="0">
                <a:solidFill>
                  <a:schemeClr val="tx1">
                    <a:lumMod val="75000"/>
                    <a:lumOff val="25000"/>
                  </a:schemeClr>
                </a:solidFill>
                <a:cs typeface="+mn-ea"/>
                <a:sym typeface="+mn-lt"/>
              </a:rPr>
              <a:t> </a:t>
            </a:r>
            <a:endParaRPr lang="en-US" altLang="zh-CN" sz="1200" dirty="0">
              <a:solidFill>
                <a:schemeClr val="tx1">
                  <a:lumMod val="75000"/>
                  <a:lumOff val="25000"/>
                </a:schemeClr>
              </a:solidFill>
              <a:cs typeface="+mn-ea"/>
              <a:sym typeface="+mn-lt"/>
            </a:endParaRPr>
          </a:p>
          <a:p>
            <a:pPr>
              <a:lnSpc>
                <a:spcPct val="150000"/>
              </a:lnSpc>
              <a:defRPr/>
            </a:pPr>
            <a:r>
              <a:rPr lang="zh-CN" altLang="en-US" sz="1200" dirty="0">
                <a:solidFill>
                  <a:srgbClr val="FF0000"/>
                </a:solidFill>
                <a:cs typeface="+mn-ea"/>
                <a:sym typeface="+mn-lt"/>
              </a:rPr>
              <a:t>起付标准：</a:t>
            </a:r>
            <a:endParaRPr lang="en-US" altLang="zh-CN" sz="1200" dirty="0">
              <a:solidFill>
                <a:srgbClr val="FF0000"/>
              </a:solidFill>
              <a:cs typeface="+mn-ea"/>
              <a:sym typeface="+mn-lt"/>
            </a:endParaRPr>
          </a:p>
          <a:p>
            <a:pPr>
              <a:lnSpc>
                <a:spcPct val="150000"/>
              </a:lnSpc>
              <a:defRPr/>
            </a:pPr>
            <a:r>
              <a:rPr lang="zh-CN" altLang="en-US" sz="1200" dirty="0">
                <a:solidFill>
                  <a:schemeClr val="tx1"/>
                </a:solidFill>
                <a:cs typeface="+mn-ea"/>
                <a:sym typeface="+mn-lt"/>
              </a:rPr>
              <a:t>离退休人员、内退人员和</a:t>
            </a:r>
            <a:r>
              <a:rPr lang="en-US" altLang="zh-CN" sz="1200" dirty="0">
                <a:solidFill>
                  <a:schemeClr val="tx1"/>
                </a:solidFill>
                <a:cs typeface="+mn-ea"/>
                <a:sym typeface="+mn-lt"/>
              </a:rPr>
              <a:t>7</a:t>
            </a:r>
            <a:r>
              <a:rPr lang="zh-CN" altLang="en-US" sz="1200" dirty="0">
                <a:solidFill>
                  <a:schemeClr val="tx1"/>
                </a:solidFill>
                <a:cs typeface="+mn-ea"/>
                <a:sym typeface="+mn-lt"/>
              </a:rPr>
              <a:t>岗以下员工：</a:t>
            </a:r>
            <a:r>
              <a:rPr lang="en-US" altLang="zh-CN" sz="1200" dirty="0">
                <a:solidFill>
                  <a:schemeClr val="tx1"/>
                </a:solidFill>
                <a:cs typeface="+mn-ea"/>
                <a:sym typeface="+mn-lt"/>
              </a:rPr>
              <a:t>0</a:t>
            </a:r>
            <a:r>
              <a:rPr lang="zh-CN" altLang="en-US" sz="1200" dirty="0">
                <a:solidFill>
                  <a:schemeClr val="tx1"/>
                </a:solidFill>
                <a:cs typeface="+mn-ea"/>
                <a:sym typeface="+mn-lt"/>
              </a:rPr>
              <a:t>.</a:t>
            </a:r>
            <a:r>
              <a:rPr lang="en-US" altLang="zh-CN" sz="1200" dirty="0">
                <a:solidFill>
                  <a:schemeClr val="tx1"/>
                </a:solidFill>
                <a:cs typeface="+mn-ea"/>
                <a:sym typeface="+mn-lt"/>
              </a:rPr>
              <a:t>8</a:t>
            </a:r>
            <a:r>
              <a:rPr lang="zh-CN" altLang="en-US" sz="1200" dirty="0">
                <a:solidFill>
                  <a:schemeClr val="tx1"/>
                </a:solidFill>
                <a:cs typeface="+mn-ea"/>
                <a:sym typeface="+mn-lt"/>
              </a:rPr>
              <a:t>万元（购买</a:t>
            </a:r>
            <a:r>
              <a:rPr lang="en-US" altLang="zh-CN" sz="1200" dirty="0">
                <a:solidFill>
                  <a:schemeClr val="tx1"/>
                </a:solidFill>
                <a:cs typeface="+mn-ea"/>
                <a:sym typeface="+mn-lt"/>
              </a:rPr>
              <a:t>“</a:t>
            </a:r>
            <a:r>
              <a:rPr lang="zh-CN" altLang="en-US" sz="1200" dirty="0">
                <a:solidFill>
                  <a:schemeClr val="tx1"/>
                </a:solidFill>
                <a:cs typeface="+mn-ea"/>
                <a:sym typeface="+mn-lt"/>
              </a:rPr>
              <a:t>住院综合险</a:t>
            </a:r>
            <a:r>
              <a:rPr lang="en-US" altLang="zh-CN" sz="1200" dirty="0">
                <a:solidFill>
                  <a:schemeClr val="tx1"/>
                </a:solidFill>
                <a:cs typeface="+mn-ea"/>
                <a:sym typeface="+mn-lt"/>
              </a:rPr>
              <a:t>”</a:t>
            </a:r>
            <a:r>
              <a:rPr lang="zh-CN" altLang="en-US" sz="1200" dirty="0">
                <a:solidFill>
                  <a:schemeClr val="tx1"/>
                </a:solidFill>
                <a:cs typeface="+mn-ea"/>
                <a:sym typeface="+mn-lt"/>
              </a:rPr>
              <a:t>起伏线</a:t>
            </a:r>
            <a:r>
              <a:rPr lang="en-US" altLang="zh-CN" sz="1200" dirty="0">
                <a:solidFill>
                  <a:schemeClr val="tx1"/>
                </a:solidFill>
                <a:cs typeface="+mn-ea"/>
                <a:sym typeface="+mn-lt"/>
              </a:rPr>
              <a:t>0.4</a:t>
            </a:r>
            <a:r>
              <a:rPr lang="zh-CN" altLang="en-US" sz="1200" dirty="0">
                <a:solidFill>
                  <a:schemeClr val="tx1"/>
                </a:solidFill>
                <a:cs typeface="+mn-ea"/>
                <a:sym typeface="+mn-lt"/>
              </a:rPr>
              <a:t>万元）；</a:t>
            </a:r>
            <a:endParaRPr lang="en-US" altLang="zh-CN" sz="1200" dirty="0">
              <a:solidFill>
                <a:schemeClr val="tx1"/>
              </a:solidFill>
              <a:cs typeface="+mn-ea"/>
              <a:sym typeface="+mn-lt"/>
            </a:endParaRPr>
          </a:p>
          <a:p>
            <a:pPr>
              <a:lnSpc>
                <a:spcPct val="150000"/>
              </a:lnSpc>
              <a:defRPr/>
            </a:pPr>
            <a:r>
              <a:rPr lang="zh-CN" altLang="en-US" sz="1200" dirty="0">
                <a:solidFill>
                  <a:schemeClr val="tx1"/>
                </a:solidFill>
                <a:cs typeface="+mn-ea"/>
                <a:sym typeface="+mn-lt"/>
              </a:rPr>
              <a:t>其他员工：1万元。</a:t>
            </a:r>
            <a:endParaRPr lang="zh-CN" altLang="en-US" sz="1200" dirty="0">
              <a:solidFill>
                <a:schemeClr val="tx1"/>
              </a:solidFill>
              <a:cs typeface="+mn-ea"/>
              <a:sym typeface="+mn-lt"/>
            </a:endParaRPr>
          </a:p>
        </p:txBody>
      </p:sp>
      <p:sp>
        <p:nvSpPr>
          <p:cNvPr id="4" name="文本框 3"/>
          <p:cNvSpPr txBox="1"/>
          <p:nvPr/>
        </p:nvSpPr>
        <p:spPr>
          <a:xfrm>
            <a:off x="3677392" y="784334"/>
            <a:ext cx="5430982" cy="461665"/>
          </a:xfrm>
          <a:prstGeom prst="rect">
            <a:avLst/>
          </a:prstGeom>
          <a:noFill/>
        </p:spPr>
        <p:txBody>
          <a:bodyPr wrap="square" rtlCol="0">
            <a:spAutoFit/>
          </a:bodyPr>
          <a:lstStyle/>
          <a:p>
            <a:pPr algn="ctr"/>
            <a:r>
              <a:rPr lang="zh-CN" altLang="en-US" sz="2400" b="1" dirty="0">
                <a:solidFill>
                  <a:srgbClr val="3563A8"/>
                </a:solidFill>
              </a:rPr>
              <a:t>患重大疾病后的资助申领流程（供参考）</a:t>
            </a:r>
            <a:endParaRPr lang="zh-CN" altLang="en-US" sz="2400" b="1" dirty="0">
              <a:solidFill>
                <a:srgbClr val="3563A8"/>
              </a:solidFill>
            </a:endParaRPr>
          </a:p>
        </p:txBody>
      </p:sp>
      <p:sp>
        <p:nvSpPr>
          <p:cNvPr id="5" name="椭圆 4"/>
          <p:cNvSpPr/>
          <p:nvPr/>
        </p:nvSpPr>
        <p:spPr>
          <a:xfrm>
            <a:off x="4809505" y="2493819"/>
            <a:ext cx="2850079" cy="2861952"/>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87"/>
          <p:cNvSpPr txBox="1"/>
          <p:nvPr/>
        </p:nvSpPr>
        <p:spPr>
          <a:xfrm>
            <a:off x="839098" y="2830654"/>
            <a:ext cx="3179116" cy="338554"/>
          </a:xfrm>
          <a:prstGeom prst="rect">
            <a:avLst/>
          </a:prstGeom>
          <a:noFill/>
        </p:spPr>
        <p:txBody>
          <a:bodyPr wrap="square" rtlCol="0">
            <a:spAutoFit/>
          </a:bodyPr>
          <a:lstStyle/>
          <a:p>
            <a:pPr algn="ctr"/>
            <a:r>
              <a:rPr lang="zh-CN" altLang="en-US" sz="1600" b="1" dirty="0">
                <a:solidFill>
                  <a:srgbClr val="FF0000"/>
                </a:solidFill>
              </a:rPr>
              <a:t>广东省电信工会济难解困互助会</a:t>
            </a:r>
            <a:endParaRPr lang="zh-CN" altLang="en-US" sz="1600" b="1" dirty="0">
              <a:solidFill>
                <a:srgbClr val="FF0000"/>
              </a:solidFill>
            </a:endParaRPr>
          </a:p>
        </p:txBody>
      </p:sp>
      <p:sp>
        <p:nvSpPr>
          <p:cNvPr id="7" name="文本框 87"/>
          <p:cNvSpPr txBox="1"/>
          <p:nvPr/>
        </p:nvSpPr>
        <p:spPr>
          <a:xfrm>
            <a:off x="8011818" y="4960315"/>
            <a:ext cx="3377951" cy="338554"/>
          </a:xfrm>
          <a:prstGeom prst="rect">
            <a:avLst/>
          </a:prstGeom>
          <a:noFill/>
        </p:spPr>
        <p:txBody>
          <a:bodyPr wrap="square" rtlCol="0">
            <a:spAutoFit/>
          </a:bodyPr>
          <a:lstStyle/>
          <a:p>
            <a:pPr algn="ctr"/>
            <a:r>
              <a:rPr lang="zh-CN" altLang="en-US" sz="1600" b="1" dirty="0">
                <a:solidFill>
                  <a:srgbClr val="FF0000"/>
                </a:solidFill>
              </a:rPr>
              <a:t>分公司在职职工济难解困互助会</a:t>
            </a:r>
            <a:endParaRPr lang="zh-CN" altLang="en-US" sz="1600" b="1" dirty="0">
              <a:solidFill>
                <a:srgbClr val="FF0000"/>
              </a:solidFill>
            </a:endParaRPr>
          </a:p>
        </p:txBody>
      </p:sp>
      <p:sp>
        <p:nvSpPr>
          <p:cNvPr id="8" name="矩形 7"/>
          <p:cNvSpPr/>
          <p:nvPr/>
        </p:nvSpPr>
        <p:spPr>
          <a:xfrm>
            <a:off x="8178334" y="5367046"/>
            <a:ext cx="2522466" cy="369332"/>
          </a:xfrm>
          <a:prstGeom prst="rect">
            <a:avLst/>
          </a:prstGeom>
        </p:spPr>
        <p:txBody>
          <a:bodyPr wrap="square">
            <a:spAutoFit/>
          </a:bodyPr>
          <a:lstStyle/>
          <a:p>
            <a:pPr>
              <a:lnSpc>
                <a:spcPct val="150000"/>
              </a:lnSpc>
              <a:buFont typeface="Wingdings" panose="05000000000000000000" pitchFamily="2" charset="2"/>
              <a:buChar char="Ø"/>
            </a:pPr>
            <a:r>
              <a:rPr lang="zh-CN" altLang="en-US" sz="1200" dirty="0">
                <a:latin typeface="+mn-ea"/>
                <a:sym typeface="+mn-lt"/>
              </a:rPr>
              <a:t>  重大疾病慰问</a:t>
            </a:r>
            <a:r>
              <a:rPr lang="zh-CN" altLang="en-US" sz="1200" dirty="0">
                <a:latin typeface="+mn-ea"/>
              </a:rPr>
              <a:t>金</a:t>
            </a:r>
            <a:r>
              <a:rPr lang="en-US" altLang="zh-CN" sz="1200" dirty="0">
                <a:latin typeface="+mn-ea"/>
              </a:rPr>
              <a:t>1</a:t>
            </a:r>
            <a:r>
              <a:rPr lang="zh-CN" altLang="en-US" sz="1200" dirty="0">
                <a:latin typeface="+mn-ea"/>
              </a:rPr>
              <a:t>万元。</a:t>
            </a:r>
            <a:r>
              <a:rPr lang="en-US" altLang="zh-CN" sz="1200" dirty="0">
                <a:latin typeface="+mn-ea"/>
                <a:sym typeface="+mn-lt"/>
              </a:rPr>
              <a:t>.</a:t>
            </a:r>
            <a:r>
              <a:rPr lang="ru-RU" altLang="zh-CN" sz="1200" dirty="0">
                <a:latin typeface="+mn-ea"/>
                <a:sym typeface="+mn-lt"/>
              </a:rPr>
              <a:t> </a:t>
            </a:r>
            <a:endParaRPr lang="zh-CN" altLang="en-US" sz="1200" dirty="0">
              <a:latin typeface="+mn-ea"/>
            </a:endParaRPr>
          </a:p>
        </p:txBody>
      </p:sp>
      <p:sp>
        <p:nvSpPr>
          <p:cNvPr id="9" name="矩形 8"/>
          <p:cNvSpPr/>
          <p:nvPr/>
        </p:nvSpPr>
        <p:spPr>
          <a:xfrm>
            <a:off x="4992005" y="2980712"/>
            <a:ext cx="2584451" cy="1569660"/>
          </a:xfrm>
          <a:prstGeom prst="rect">
            <a:avLst/>
          </a:prstGeom>
        </p:spPr>
        <p:txBody>
          <a:bodyPr wrap="square">
            <a:spAutoFit/>
          </a:bodyPr>
          <a:lstStyle/>
          <a:p>
            <a:pPr algn="ctr" fontAlgn="ctr">
              <a:lnSpc>
                <a:spcPct val="150000"/>
              </a:lnSpc>
              <a:defRPr/>
            </a:pPr>
            <a:r>
              <a:rPr lang="zh-CN" altLang="en-US" sz="3200" b="1" dirty="0">
                <a:solidFill>
                  <a:srgbClr val="3563A8"/>
                </a:solidFill>
              </a:rPr>
              <a:t>会员患36种</a:t>
            </a:r>
            <a:endParaRPr lang="en-US" altLang="zh-CN" sz="3200" b="1" dirty="0">
              <a:solidFill>
                <a:srgbClr val="3563A8"/>
              </a:solidFill>
            </a:endParaRPr>
          </a:p>
          <a:p>
            <a:pPr algn="ctr" fontAlgn="ctr">
              <a:lnSpc>
                <a:spcPct val="150000"/>
              </a:lnSpc>
              <a:defRPr/>
            </a:pPr>
            <a:r>
              <a:rPr lang="zh-CN" altLang="en-US" sz="3200" b="1" dirty="0">
                <a:solidFill>
                  <a:srgbClr val="3563A8"/>
                </a:solidFill>
              </a:rPr>
              <a:t>重大疾病</a:t>
            </a:r>
            <a:endParaRPr lang="zh-CN" altLang="en-US" sz="3200" b="1" dirty="0">
              <a:solidFill>
                <a:srgbClr val="3563A8"/>
              </a:solidFill>
            </a:endParaRPr>
          </a:p>
        </p:txBody>
      </p:sp>
      <p:sp>
        <p:nvSpPr>
          <p:cNvPr id="10" name="矩形 9"/>
          <p:cNvSpPr/>
          <p:nvPr/>
        </p:nvSpPr>
        <p:spPr>
          <a:xfrm>
            <a:off x="8153685" y="3448193"/>
            <a:ext cx="2377389" cy="461665"/>
          </a:xfrm>
          <a:prstGeom prst="rect">
            <a:avLst/>
          </a:prstGeom>
        </p:spPr>
        <p:txBody>
          <a:bodyPr wrap="square">
            <a:spAutoFit/>
          </a:bodyPr>
          <a:lstStyle/>
          <a:p>
            <a:pPr>
              <a:lnSpc>
                <a:spcPct val="150000"/>
              </a:lnSpc>
              <a:defRPr/>
            </a:pPr>
            <a:r>
              <a:rPr lang="zh-CN" altLang="en-US" sz="1600" b="1" dirty="0">
                <a:solidFill>
                  <a:srgbClr val="FF0000"/>
                </a:solidFill>
              </a:rPr>
              <a:t>广州市职工济难基金会</a:t>
            </a:r>
            <a:endParaRPr lang="en-US" altLang="zh-CN" sz="1600" b="1" dirty="0">
              <a:solidFill>
                <a:srgbClr val="FF0000"/>
              </a:solidFill>
            </a:endParaRPr>
          </a:p>
        </p:txBody>
      </p:sp>
      <p:sp>
        <p:nvSpPr>
          <p:cNvPr id="11" name="矩形 10"/>
          <p:cNvSpPr/>
          <p:nvPr/>
        </p:nvSpPr>
        <p:spPr>
          <a:xfrm>
            <a:off x="8144115" y="3946983"/>
            <a:ext cx="3146962" cy="646331"/>
          </a:xfrm>
          <a:prstGeom prst="rect">
            <a:avLst/>
          </a:prstGeom>
        </p:spPr>
        <p:txBody>
          <a:bodyPr wrap="square">
            <a:spAutoFit/>
          </a:bodyPr>
          <a:lstStyle/>
          <a:p>
            <a:pPr>
              <a:lnSpc>
                <a:spcPct val="150000"/>
              </a:lnSpc>
              <a:buFont typeface="Wingdings" panose="05000000000000000000" pitchFamily="2" charset="2"/>
              <a:buChar char="Ø"/>
              <a:defRPr/>
            </a:pPr>
            <a:r>
              <a:rPr lang="zh-CN" altLang="en-US" sz="1200" dirty="0">
                <a:latin typeface="+mn-ea"/>
                <a:sym typeface="+mn-lt"/>
              </a:rPr>
              <a:t> 重大疾病救助金</a:t>
            </a:r>
            <a:r>
              <a:rPr lang="en-US" altLang="zh-CN" sz="1200" dirty="0">
                <a:latin typeface="+mn-ea"/>
                <a:sym typeface="+mn-lt"/>
              </a:rPr>
              <a:t>2</a:t>
            </a:r>
            <a:r>
              <a:rPr lang="zh-CN" altLang="en-US" sz="1200" dirty="0">
                <a:latin typeface="+mn-ea"/>
                <a:sym typeface="+mn-lt"/>
              </a:rPr>
              <a:t>万元；</a:t>
            </a:r>
            <a:endParaRPr lang="en-US" altLang="zh-CN" sz="1200" dirty="0">
              <a:latin typeface="+mn-ea"/>
              <a:sym typeface="+mn-lt"/>
            </a:endParaRPr>
          </a:p>
          <a:p>
            <a:pPr>
              <a:lnSpc>
                <a:spcPct val="150000"/>
              </a:lnSpc>
              <a:buFont typeface="Wingdings" panose="05000000000000000000" pitchFamily="2" charset="2"/>
              <a:buChar char="Ø"/>
              <a:defRPr/>
            </a:pPr>
            <a:r>
              <a:rPr lang="en-US" altLang="zh-CN" sz="1200" dirty="0">
                <a:latin typeface="+mn-ea"/>
                <a:sym typeface="+mn-lt"/>
              </a:rPr>
              <a:t> </a:t>
            </a:r>
            <a:r>
              <a:rPr lang="zh-CN" altLang="en-US" sz="1200" dirty="0">
                <a:latin typeface="+mn-ea"/>
                <a:sym typeface="+mn-lt"/>
              </a:rPr>
              <a:t>安康疾病救助金</a:t>
            </a:r>
            <a:r>
              <a:rPr lang="en-US" altLang="zh-CN" sz="1200" dirty="0">
                <a:latin typeface="+mn-ea"/>
                <a:sym typeface="+mn-lt"/>
              </a:rPr>
              <a:t>1.75</a:t>
            </a:r>
            <a:r>
              <a:rPr lang="zh-CN" altLang="en-US" sz="1200" dirty="0">
                <a:latin typeface="+mn-ea"/>
                <a:sym typeface="+mn-lt"/>
              </a:rPr>
              <a:t>万元。</a:t>
            </a:r>
            <a:endParaRPr lang="zh-CN" altLang="en-US" sz="1200" dirty="0">
              <a:latin typeface="+mn-ea"/>
              <a:sym typeface="+mn-lt"/>
            </a:endParaRPr>
          </a:p>
        </p:txBody>
      </p:sp>
      <p:sp>
        <p:nvSpPr>
          <p:cNvPr id="12" name="矩形 11"/>
          <p:cNvSpPr/>
          <p:nvPr/>
        </p:nvSpPr>
        <p:spPr>
          <a:xfrm>
            <a:off x="8108401" y="2090058"/>
            <a:ext cx="2938222" cy="338554"/>
          </a:xfrm>
          <a:prstGeom prst="rect">
            <a:avLst/>
          </a:prstGeom>
        </p:spPr>
        <p:txBody>
          <a:bodyPr wrap="square">
            <a:spAutoFit/>
          </a:bodyPr>
          <a:lstStyle/>
          <a:p>
            <a:pPr>
              <a:defRPr/>
            </a:pPr>
            <a:r>
              <a:rPr lang="zh-CN" altLang="en-US" sz="1600" b="1" dirty="0">
                <a:solidFill>
                  <a:srgbClr val="3563A8"/>
                </a:solidFill>
              </a:rPr>
              <a:t>企业补充医疗保险</a:t>
            </a:r>
            <a:endParaRPr lang="zh-CN" altLang="en-US" sz="1600" b="1" dirty="0">
              <a:solidFill>
                <a:srgbClr val="3563A8"/>
              </a:solidFill>
            </a:endParaRPr>
          </a:p>
        </p:txBody>
      </p:sp>
      <p:sp>
        <p:nvSpPr>
          <p:cNvPr id="13" name="矩形 12"/>
          <p:cNvSpPr/>
          <p:nvPr/>
        </p:nvSpPr>
        <p:spPr>
          <a:xfrm>
            <a:off x="8160363" y="2472450"/>
            <a:ext cx="2922595" cy="646331"/>
          </a:xfrm>
          <a:prstGeom prst="rect">
            <a:avLst/>
          </a:prstGeom>
        </p:spPr>
        <p:txBody>
          <a:bodyPr wrap="none">
            <a:spAutoFit/>
          </a:bodyPr>
          <a:lstStyle/>
          <a:p>
            <a:pPr fontAlgn="ctr">
              <a:lnSpc>
                <a:spcPct val="150000"/>
              </a:lnSpc>
              <a:buFont typeface="Wingdings" panose="05000000000000000000" pitchFamily="2" charset="2"/>
              <a:buChar char="Ø"/>
              <a:defRPr/>
            </a:pPr>
            <a:r>
              <a:rPr lang="zh-CN" altLang="en-US" sz="1200" dirty="0">
                <a:latin typeface="+mn-ea"/>
                <a:sym typeface="+mn-lt"/>
              </a:rPr>
              <a:t>申请重大疾病待遇审批</a:t>
            </a:r>
            <a:endParaRPr lang="en-US" altLang="zh-CN" sz="1200" dirty="0">
              <a:latin typeface="+mn-ea"/>
              <a:sym typeface="+mn-lt"/>
            </a:endParaRPr>
          </a:p>
          <a:p>
            <a:pPr fontAlgn="ctr">
              <a:lnSpc>
                <a:spcPct val="150000"/>
              </a:lnSpc>
              <a:buFont typeface="Wingdings" panose="05000000000000000000" pitchFamily="2" charset="2"/>
              <a:buChar char="Ø"/>
              <a:defRPr/>
            </a:pPr>
            <a:r>
              <a:rPr lang="zh-CN" altLang="en-US" sz="1200" dirty="0">
                <a:latin typeface="+mn-ea"/>
                <a:sym typeface="+mn-lt"/>
              </a:rPr>
              <a:t>享受补助（个人支付部分的医疗费用）</a:t>
            </a:r>
            <a:endParaRPr lang="zh-CN" altLang="en-US" sz="1200" dirty="0">
              <a:latin typeface="+mn-ea"/>
              <a:sym typeface="+mn-lt"/>
            </a:endParaRPr>
          </a:p>
        </p:txBody>
      </p:sp>
      <p:sp>
        <p:nvSpPr>
          <p:cNvPr id="14" name="Text Box 55"/>
          <p:cNvSpPr txBox="1">
            <a:spLocks noChangeArrowheads="1"/>
          </p:cNvSpPr>
          <p:nvPr/>
        </p:nvSpPr>
        <p:spPr bwMode="auto">
          <a:xfrm>
            <a:off x="902257" y="1684127"/>
            <a:ext cx="6021057" cy="553998"/>
          </a:xfrm>
          <a:prstGeom prst="rect">
            <a:avLst/>
          </a:prstGeom>
          <a:noFill/>
          <a:ln w="9525">
            <a:noFill/>
            <a:miter lim="800000"/>
          </a:ln>
        </p:spPr>
        <p:txBody>
          <a:bodyPr wrap="square">
            <a:spAutoFit/>
          </a:bodyPr>
          <a:lstStyle/>
          <a:p>
            <a:pPr>
              <a:spcBef>
                <a:spcPct val="50000"/>
              </a:spcBef>
              <a:buClr>
                <a:srgbClr val="FF6600"/>
              </a:buClr>
              <a:buFont typeface="Wingdings" panose="05000000000000000000" pitchFamily="2" charset="2"/>
              <a:buChar char="v"/>
              <a:defRPr/>
            </a:pPr>
            <a:r>
              <a:rPr kumimoji="1" lang="zh-CN" altLang="en-US" sz="1200" dirty="0">
                <a:solidFill>
                  <a:schemeClr val="tx1"/>
                </a:solidFill>
                <a:latin typeface="+mn-ea"/>
                <a:ea typeface="+mn-ea"/>
              </a:rPr>
              <a:t> 申领重大疾病慰问金应附</a:t>
            </a:r>
            <a:r>
              <a:rPr kumimoji="1" lang="en-US" altLang="zh-CN" sz="1200" dirty="0">
                <a:solidFill>
                  <a:schemeClr val="tx1"/>
                </a:solidFill>
                <a:latin typeface="+mn-ea"/>
                <a:ea typeface="+mn-ea"/>
              </a:rPr>
              <a:t>《</a:t>
            </a:r>
            <a:r>
              <a:rPr kumimoji="1" lang="zh-CN" altLang="en-US" sz="1200" dirty="0">
                <a:solidFill>
                  <a:schemeClr val="tx1"/>
                </a:solidFill>
                <a:latin typeface="+mn-ea"/>
                <a:ea typeface="+mn-ea"/>
              </a:rPr>
              <a:t>疾病诊断证明</a:t>
            </a:r>
            <a:r>
              <a:rPr kumimoji="1" lang="en-US" altLang="zh-CN" sz="1200" dirty="0">
                <a:solidFill>
                  <a:schemeClr val="tx1"/>
                </a:solidFill>
                <a:latin typeface="+mn-ea"/>
                <a:ea typeface="+mn-ea"/>
              </a:rPr>
              <a:t>》</a:t>
            </a:r>
            <a:r>
              <a:rPr kumimoji="1" lang="zh-CN" altLang="en-US" sz="1200" dirty="0">
                <a:solidFill>
                  <a:schemeClr val="tx1"/>
                </a:solidFill>
                <a:latin typeface="+mn-ea"/>
                <a:ea typeface="+mn-ea"/>
              </a:rPr>
              <a:t>等材料</a:t>
            </a:r>
            <a:endParaRPr kumimoji="1" lang="en-US" altLang="zh-CN" sz="1200" dirty="0">
              <a:solidFill>
                <a:schemeClr val="tx1"/>
              </a:solidFill>
              <a:latin typeface="+mn-ea"/>
              <a:ea typeface="+mn-ea"/>
            </a:endParaRPr>
          </a:p>
          <a:p>
            <a:pPr>
              <a:spcBef>
                <a:spcPct val="50000"/>
              </a:spcBef>
              <a:buClr>
                <a:srgbClr val="FF6600"/>
              </a:buClr>
              <a:buFont typeface="Wingdings" panose="05000000000000000000" pitchFamily="2" charset="2"/>
              <a:buChar char="v"/>
              <a:defRPr/>
            </a:pPr>
            <a:r>
              <a:rPr kumimoji="1" lang="en-US" altLang="zh-CN" sz="1200" dirty="0">
                <a:solidFill>
                  <a:schemeClr val="tx1"/>
                </a:solidFill>
                <a:latin typeface="+mn-ea"/>
                <a:ea typeface="+mn-ea"/>
              </a:rPr>
              <a:t> </a:t>
            </a:r>
            <a:r>
              <a:rPr kumimoji="1" lang="zh-CN" altLang="en-US" sz="1200" dirty="0">
                <a:solidFill>
                  <a:schemeClr val="tx1"/>
                </a:solidFill>
                <a:latin typeface="+mn-ea"/>
                <a:ea typeface="+mn-ea"/>
              </a:rPr>
              <a:t>申领重大疾病资助金应附医疗费用票据、住院结算单、补充医保报销证明等材料</a:t>
            </a:r>
            <a:endParaRPr kumimoji="1" lang="zh-CN" altLang="en-US" sz="1200" dirty="0">
              <a:solidFill>
                <a:schemeClr val="tx1"/>
              </a:solidFill>
              <a:latin typeface="+mn-ea"/>
              <a:ea typeface="+mn-ea"/>
            </a:endParaRPr>
          </a:p>
        </p:txBody>
      </p:sp>
      <p:cxnSp>
        <p:nvCxnSpPr>
          <p:cNvPr id="15" name="直接箭头连接符 14"/>
          <p:cNvCxnSpPr>
            <a:stCxn id="5" idx="0"/>
          </p:cNvCxnSpPr>
          <p:nvPr/>
        </p:nvCxnSpPr>
        <p:spPr>
          <a:xfrm rot="5400000" flipH="1" flipV="1">
            <a:off x="6878300" y="1599716"/>
            <a:ext cx="250349" cy="1537858"/>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a:stCxn id="5" idx="7"/>
          </p:cNvCxnSpPr>
          <p:nvPr/>
        </p:nvCxnSpPr>
        <p:spPr>
          <a:xfrm rot="16200000" flipH="1">
            <a:off x="7225346" y="2929794"/>
            <a:ext cx="755291" cy="721587"/>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a:stCxn id="5" idx="6"/>
          </p:cNvCxnSpPr>
          <p:nvPr/>
        </p:nvCxnSpPr>
        <p:spPr>
          <a:xfrm>
            <a:off x="7659584" y="3924795"/>
            <a:ext cx="346732" cy="1391484"/>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a:stCxn id="5" idx="3"/>
          </p:cNvCxnSpPr>
          <p:nvPr/>
        </p:nvCxnSpPr>
        <p:spPr>
          <a:xfrm rot="5400000" flipH="1">
            <a:off x="4174861" y="3884620"/>
            <a:ext cx="1162089" cy="941968"/>
          </a:xfrm>
          <a:prstGeom prst="straightConnector1">
            <a:avLst/>
          </a:prstGeom>
          <a:ln>
            <a:solidFill>
              <a:srgbClr val="3563A8"/>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Tm="3000">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常见申请项目指引（</a:t>
            </a:r>
            <a:r>
              <a:rPr lang="en-US" altLang="zh-CN" sz="2800" b="1" dirty="0">
                <a:solidFill>
                  <a:srgbClr val="C00000"/>
                </a:solidFill>
                <a:latin typeface="微软雅黑" panose="020B0503020204020204" pitchFamily="34" charset="-122"/>
                <a:ea typeface="微软雅黑" panose="020B0503020204020204" pitchFamily="34" charset="-122"/>
                <a:cs typeface="+mn-ea"/>
                <a:sym typeface="+mn-lt"/>
              </a:rPr>
              <a:t>3/4</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sp>
        <p:nvSpPr>
          <p:cNvPr id="3" name="文本框 52"/>
          <p:cNvSpPr txBox="1"/>
          <p:nvPr/>
        </p:nvSpPr>
        <p:spPr>
          <a:xfrm>
            <a:off x="3677392" y="784334"/>
            <a:ext cx="5502234" cy="461665"/>
          </a:xfrm>
          <a:prstGeom prst="rect">
            <a:avLst/>
          </a:prstGeom>
          <a:noFill/>
        </p:spPr>
        <p:txBody>
          <a:bodyPr wrap="square" rtlCol="0">
            <a:spAutoFit/>
          </a:bodyPr>
          <a:lstStyle/>
          <a:p>
            <a:pPr algn="ctr"/>
            <a:r>
              <a:rPr lang="zh-CN" altLang="en-US" sz="2400" b="1" dirty="0">
                <a:solidFill>
                  <a:srgbClr val="3563A8"/>
                </a:solidFill>
              </a:rPr>
              <a:t>患慢性病后的资助申领流程（供参考）</a:t>
            </a:r>
            <a:endParaRPr lang="zh-CN" altLang="en-US" sz="2400" b="1" dirty="0">
              <a:solidFill>
                <a:srgbClr val="3563A8"/>
              </a:solidFill>
            </a:endParaRPr>
          </a:p>
        </p:txBody>
      </p:sp>
      <p:sp>
        <p:nvSpPr>
          <p:cNvPr id="4" name="文本框 91"/>
          <p:cNvSpPr txBox="1"/>
          <p:nvPr/>
        </p:nvSpPr>
        <p:spPr>
          <a:xfrm>
            <a:off x="6651925" y="3523170"/>
            <a:ext cx="2908307" cy="338554"/>
          </a:xfrm>
          <a:prstGeom prst="rect">
            <a:avLst/>
          </a:prstGeom>
          <a:noFill/>
        </p:spPr>
        <p:txBody>
          <a:bodyPr wrap="square" rtlCol="0">
            <a:spAutoFit/>
          </a:bodyPr>
          <a:lstStyle/>
          <a:p>
            <a:r>
              <a:rPr lang="zh-CN" altLang="en-US" sz="1600" b="1" dirty="0">
                <a:solidFill>
                  <a:srgbClr val="3563A8"/>
                </a:solidFill>
              </a:rPr>
              <a:t>企业补充医疗保险</a:t>
            </a:r>
            <a:endParaRPr lang="zh-CN" altLang="en-US" sz="1600" b="1" dirty="0">
              <a:solidFill>
                <a:srgbClr val="3563A8"/>
              </a:solidFill>
            </a:endParaRPr>
          </a:p>
        </p:txBody>
      </p:sp>
      <p:sp>
        <p:nvSpPr>
          <p:cNvPr id="5" name="矩形 4"/>
          <p:cNvSpPr/>
          <p:nvPr/>
        </p:nvSpPr>
        <p:spPr>
          <a:xfrm>
            <a:off x="6648388" y="3887813"/>
            <a:ext cx="4063155" cy="646331"/>
          </a:xfrm>
          <a:prstGeom prst="rect">
            <a:avLst/>
          </a:prstGeom>
        </p:spPr>
        <p:txBody>
          <a:bodyPr wrap="square">
            <a:spAutoFit/>
          </a:bodyPr>
          <a:lstStyle/>
          <a:p>
            <a:pPr>
              <a:lnSpc>
                <a:spcPct val="150000"/>
              </a:lnSpc>
              <a:buFont typeface="Wingdings" panose="05000000000000000000" pitchFamily="2" charset="2"/>
              <a:buChar char="Ø"/>
            </a:pPr>
            <a:r>
              <a:rPr lang="zh-CN" altLang="en-US" sz="1200" dirty="0">
                <a:latin typeface="+mn-ea"/>
              </a:rPr>
              <a:t> 申请慢性病待遇审批；</a:t>
            </a:r>
            <a:endParaRPr lang="en-US" altLang="zh-CN" sz="1200" dirty="0">
              <a:latin typeface="+mn-ea"/>
            </a:endParaRPr>
          </a:p>
          <a:p>
            <a:pPr>
              <a:lnSpc>
                <a:spcPct val="150000"/>
              </a:lnSpc>
              <a:buFont typeface="Wingdings" panose="05000000000000000000" pitchFamily="2" charset="2"/>
              <a:buChar char="Ø"/>
            </a:pPr>
            <a:r>
              <a:rPr lang="en-US" altLang="zh-CN" sz="1200" dirty="0">
                <a:latin typeface="+mn-ea"/>
              </a:rPr>
              <a:t> </a:t>
            </a:r>
            <a:r>
              <a:rPr lang="zh-CN" altLang="en-US" sz="1200" dirty="0">
                <a:latin typeface="+mn-ea"/>
              </a:rPr>
              <a:t>当年发生的慢性病门诊费用在本人的额度范围内报销。</a:t>
            </a:r>
            <a:endParaRPr lang="zh-CN" altLang="en-US" sz="1200" dirty="0">
              <a:latin typeface="+mn-ea"/>
            </a:endParaRPr>
          </a:p>
        </p:txBody>
      </p:sp>
      <p:sp>
        <p:nvSpPr>
          <p:cNvPr id="6" name="文本框 94"/>
          <p:cNvSpPr txBox="1"/>
          <p:nvPr/>
        </p:nvSpPr>
        <p:spPr>
          <a:xfrm>
            <a:off x="9464630" y="1771142"/>
            <a:ext cx="2339439" cy="954107"/>
          </a:xfrm>
          <a:prstGeom prst="rect">
            <a:avLst/>
          </a:prstGeom>
          <a:noFill/>
        </p:spPr>
        <p:txBody>
          <a:bodyPr wrap="square" rtlCol="0">
            <a:spAutoFit/>
          </a:bodyPr>
          <a:lstStyle/>
          <a:p>
            <a:pPr algn="ctr"/>
            <a:r>
              <a:rPr lang="zh-CN" altLang="en-US" sz="2800" b="1" dirty="0">
                <a:solidFill>
                  <a:srgbClr val="3563A8"/>
                </a:solidFill>
              </a:rPr>
              <a:t>会员患10种慢性疾病的</a:t>
            </a:r>
            <a:endParaRPr lang="zh-CN" altLang="en-US" sz="2800" b="1" dirty="0">
              <a:solidFill>
                <a:srgbClr val="3563A8"/>
              </a:solidFill>
            </a:endParaRPr>
          </a:p>
        </p:txBody>
      </p:sp>
      <p:sp>
        <p:nvSpPr>
          <p:cNvPr id="7" name="矩形 6"/>
          <p:cNvSpPr/>
          <p:nvPr/>
        </p:nvSpPr>
        <p:spPr>
          <a:xfrm>
            <a:off x="1908808" y="5248456"/>
            <a:ext cx="4254486" cy="1198880"/>
          </a:xfrm>
          <a:prstGeom prst="rect">
            <a:avLst/>
          </a:prstGeom>
        </p:spPr>
        <p:txBody>
          <a:bodyPr wrap="square">
            <a:spAutoFit/>
          </a:bodyPr>
          <a:lstStyle/>
          <a:p>
            <a:pPr>
              <a:lnSpc>
                <a:spcPct val="150000"/>
              </a:lnSpc>
              <a:buFont typeface="Wingdings" panose="05000000000000000000" pitchFamily="2" charset="2"/>
              <a:buChar char="Ø"/>
            </a:pPr>
            <a:r>
              <a:rPr lang="zh-CN" altLang="en-US" sz="1200" dirty="0">
                <a:solidFill>
                  <a:schemeClr val="tx1">
                    <a:lumMod val="75000"/>
                    <a:lumOff val="25000"/>
                  </a:schemeClr>
                </a:solidFill>
                <a:cs typeface="+mn-ea"/>
                <a:sym typeface="+mn-lt"/>
              </a:rPr>
              <a:t>  次年</a:t>
            </a:r>
            <a:r>
              <a:rPr lang="en-US" altLang="zh-CN" sz="1200" dirty="0">
                <a:solidFill>
                  <a:schemeClr val="tx1">
                    <a:lumMod val="75000"/>
                    <a:lumOff val="25000"/>
                  </a:schemeClr>
                </a:solidFill>
                <a:cs typeface="+mn-ea"/>
                <a:sym typeface="+mn-lt"/>
              </a:rPr>
              <a:t>4</a:t>
            </a:r>
            <a:r>
              <a:rPr lang="zh-CN" altLang="en-US" sz="1200" dirty="0">
                <a:solidFill>
                  <a:schemeClr val="tx1">
                    <a:lumMod val="75000"/>
                    <a:lumOff val="25000"/>
                  </a:schemeClr>
                </a:solidFill>
                <a:cs typeface="+mn-ea"/>
                <a:sym typeface="+mn-lt"/>
              </a:rPr>
              <a:t>月凭发票原件，由各市级互助会工作小组集中申报（</a:t>
            </a:r>
            <a:r>
              <a:rPr lang="zh-CN" altLang="en-US" sz="1200" b="1" dirty="0">
                <a:solidFill>
                  <a:srgbClr val="FF0000"/>
                </a:solidFill>
                <a:cs typeface="+mn-ea"/>
                <a:sym typeface="+mn-lt"/>
              </a:rPr>
              <a:t>已改成符合条件随时在系统申报</a:t>
            </a:r>
            <a:r>
              <a:rPr lang="zh-CN" altLang="en-US" sz="1200" dirty="0">
                <a:solidFill>
                  <a:schemeClr val="tx1">
                    <a:lumMod val="75000"/>
                    <a:lumOff val="25000"/>
                  </a:schemeClr>
                </a:solidFill>
                <a:cs typeface="+mn-ea"/>
                <a:sym typeface="+mn-lt"/>
              </a:rPr>
              <a:t>）；</a:t>
            </a:r>
            <a:endParaRPr lang="en-US" altLang="zh-CN" sz="1200" dirty="0">
              <a:solidFill>
                <a:schemeClr val="tx1">
                  <a:lumMod val="75000"/>
                  <a:lumOff val="25000"/>
                </a:schemeClr>
              </a:solidFill>
              <a:cs typeface="+mn-ea"/>
              <a:sym typeface="+mn-lt"/>
            </a:endParaRPr>
          </a:p>
          <a:p>
            <a:pPr>
              <a:lnSpc>
                <a:spcPct val="150000"/>
              </a:lnSpc>
              <a:buFont typeface="Wingdings" panose="05000000000000000000" pitchFamily="2" charset="2"/>
              <a:buChar char="Ø"/>
            </a:pPr>
            <a:r>
              <a:rPr lang="zh-CN" altLang="en-US" sz="1200" dirty="0">
                <a:latin typeface="+mn-ea"/>
              </a:rPr>
              <a:t> 申领重大疾病资助金，超过起付标准据实核算，每人每年的慢性病门诊资助金最高限额为</a:t>
            </a:r>
            <a:r>
              <a:rPr lang="en-US" altLang="zh-CN" sz="1200" dirty="0">
                <a:latin typeface="+mn-ea"/>
              </a:rPr>
              <a:t>12</a:t>
            </a:r>
            <a:r>
              <a:rPr lang="zh-CN" altLang="en-US" sz="1200" dirty="0">
                <a:latin typeface="+mn-ea"/>
              </a:rPr>
              <a:t>00元。</a:t>
            </a:r>
            <a:endParaRPr lang="zh-CN" altLang="en-US" sz="1200" dirty="0">
              <a:latin typeface="+mn-ea"/>
            </a:endParaRPr>
          </a:p>
        </p:txBody>
      </p:sp>
      <p:grpSp>
        <p:nvGrpSpPr>
          <p:cNvPr id="8" name="组合 3"/>
          <p:cNvGrpSpPr/>
          <p:nvPr/>
        </p:nvGrpSpPr>
        <p:grpSpPr>
          <a:xfrm>
            <a:off x="5575246" y="3472825"/>
            <a:ext cx="811530" cy="811530"/>
            <a:chOff x="4194439" y="3343275"/>
            <a:chExt cx="811530" cy="811530"/>
          </a:xfrm>
        </p:grpSpPr>
        <p:sp>
          <p:nvSpPr>
            <p:cNvPr id="9" name="椭圆 8"/>
            <p:cNvSpPr/>
            <p:nvPr/>
          </p:nvSpPr>
          <p:spPr>
            <a:xfrm>
              <a:off x="4194439" y="3343275"/>
              <a:ext cx="811530" cy="811530"/>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Freeform 18"/>
            <p:cNvSpPr>
              <a:spLocks noEditPoints="1"/>
            </p:cNvSpPr>
            <p:nvPr/>
          </p:nvSpPr>
          <p:spPr bwMode="black">
            <a:xfrm>
              <a:off x="4418472" y="3514349"/>
              <a:ext cx="400708" cy="488859"/>
            </a:xfrm>
            <a:custGeom>
              <a:avLst/>
              <a:gdLst>
                <a:gd name="T0" fmla="*/ 129 w 246"/>
                <a:gd name="T1" fmla="*/ 192 h 300"/>
                <a:gd name="T2" fmla="*/ 43 w 246"/>
                <a:gd name="T3" fmla="*/ 202 h 300"/>
                <a:gd name="T4" fmla="*/ 129 w 246"/>
                <a:gd name="T5" fmla="*/ 126 h 300"/>
                <a:gd name="T6" fmla="*/ 43 w 246"/>
                <a:gd name="T7" fmla="*/ 135 h 300"/>
                <a:gd name="T8" fmla="*/ 129 w 246"/>
                <a:gd name="T9" fmla="*/ 126 h 300"/>
                <a:gd name="T10" fmla="*/ 215 w 246"/>
                <a:gd name="T11" fmla="*/ 101 h 300"/>
                <a:gd name="T12" fmla="*/ 219 w 246"/>
                <a:gd name="T13" fmla="*/ 90 h 300"/>
                <a:gd name="T14" fmla="*/ 208 w 246"/>
                <a:gd name="T15" fmla="*/ 111 h 300"/>
                <a:gd name="T16" fmla="*/ 43 w 246"/>
                <a:gd name="T17" fmla="*/ 92 h 300"/>
                <a:gd name="T18" fmla="*/ 117 w 246"/>
                <a:gd name="T19" fmla="*/ 102 h 300"/>
                <a:gd name="T20" fmla="*/ 43 w 246"/>
                <a:gd name="T21" fmla="*/ 235 h 300"/>
                <a:gd name="T22" fmla="*/ 117 w 246"/>
                <a:gd name="T23" fmla="*/ 226 h 300"/>
                <a:gd name="T24" fmla="*/ 43 w 246"/>
                <a:gd name="T25" fmla="*/ 235 h 300"/>
                <a:gd name="T26" fmla="*/ 11 w 246"/>
                <a:gd name="T27" fmla="*/ 287 h 300"/>
                <a:gd name="T28" fmla="*/ 35 w 246"/>
                <a:gd name="T29" fmla="*/ 36 h 300"/>
                <a:gd name="T30" fmla="*/ 0 w 246"/>
                <a:gd name="T31" fmla="*/ 22 h 300"/>
                <a:gd name="T32" fmla="*/ 219 w 246"/>
                <a:gd name="T33" fmla="*/ 300 h 300"/>
                <a:gd name="T34" fmla="*/ 208 w 246"/>
                <a:gd name="T35" fmla="*/ 173 h 300"/>
                <a:gd name="T36" fmla="*/ 117 w 246"/>
                <a:gd name="T37" fmla="*/ 159 h 300"/>
                <a:gd name="T38" fmla="*/ 43 w 246"/>
                <a:gd name="T39" fmla="*/ 169 h 300"/>
                <a:gd name="T40" fmla="*/ 117 w 246"/>
                <a:gd name="T41" fmla="*/ 159 h 300"/>
                <a:gd name="T42" fmla="*/ 57 w 246"/>
                <a:gd name="T43" fmla="*/ 22 h 300"/>
                <a:gd name="T44" fmla="*/ 86 w 246"/>
                <a:gd name="T45" fmla="*/ 20 h 300"/>
                <a:gd name="T46" fmla="*/ 110 w 246"/>
                <a:gd name="T47" fmla="*/ 0 h 300"/>
                <a:gd name="T48" fmla="*/ 133 w 246"/>
                <a:gd name="T49" fmla="*/ 20 h 300"/>
                <a:gd name="T50" fmla="*/ 162 w 246"/>
                <a:gd name="T51" fmla="*/ 22 h 300"/>
                <a:gd name="T52" fmla="*/ 179 w 246"/>
                <a:gd name="T53" fmla="*/ 43 h 300"/>
                <a:gd name="T54" fmla="*/ 41 w 246"/>
                <a:gd name="T55" fmla="*/ 36 h 300"/>
                <a:gd name="T56" fmla="*/ 110 w 246"/>
                <a:gd name="T57" fmla="*/ 20 h 300"/>
                <a:gd name="T58" fmla="*/ 110 w 246"/>
                <a:gd name="T59" fmla="*/ 11 h 300"/>
                <a:gd name="T60" fmla="*/ 190 w 246"/>
                <a:gd name="T61" fmla="*/ 269 h 300"/>
                <a:gd name="T62" fmla="*/ 29 w 246"/>
                <a:gd name="T63" fmla="*/ 59 h 300"/>
                <a:gd name="T64" fmla="*/ 190 w 246"/>
                <a:gd name="T65" fmla="*/ 71 h 300"/>
                <a:gd name="T66" fmla="*/ 200 w 246"/>
                <a:gd name="T67" fmla="*/ 49 h 300"/>
                <a:gd name="T68" fmla="*/ 19 w 246"/>
                <a:gd name="T69" fmla="*/ 278 h 300"/>
                <a:gd name="T70" fmla="*/ 200 w 246"/>
                <a:gd name="T71" fmla="*/ 185 h 300"/>
                <a:gd name="T72" fmla="*/ 190 w 246"/>
                <a:gd name="T73" fmla="*/ 269 h 300"/>
                <a:gd name="T74" fmla="*/ 190 w 246"/>
                <a:gd name="T75" fmla="*/ 133 h 300"/>
                <a:gd name="T76" fmla="*/ 200 w 246"/>
                <a:gd name="T77" fmla="*/ 124 h 300"/>
                <a:gd name="T78" fmla="*/ 215 w 246"/>
                <a:gd name="T79" fmla="*/ 35 h 300"/>
                <a:gd name="T80" fmla="*/ 219 w 246"/>
                <a:gd name="T81" fmla="*/ 22 h 300"/>
                <a:gd name="T82" fmla="*/ 184 w 246"/>
                <a:gd name="T83" fmla="*/ 36 h 300"/>
                <a:gd name="T84" fmla="*/ 208 w 246"/>
                <a:gd name="T85" fmla="*/ 44 h 300"/>
                <a:gd name="T86" fmla="*/ 246 w 246"/>
                <a:gd name="T87" fmla="*/ 41 h 300"/>
                <a:gd name="T88" fmla="*/ 155 w 246"/>
                <a:gd name="T89" fmla="*/ 134 h 300"/>
                <a:gd name="T90" fmla="*/ 156 w 246"/>
                <a:gd name="T91" fmla="*/ 92 h 300"/>
                <a:gd name="T92" fmla="*/ 218 w 246"/>
                <a:gd name="T93" fmla="*/ 41 h 300"/>
                <a:gd name="T94" fmla="*/ 246 w 246"/>
                <a:gd name="T95" fmla="*/ 107 h 300"/>
                <a:gd name="T96" fmla="*/ 155 w 246"/>
                <a:gd name="T97" fmla="*/ 201 h 300"/>
                <a:gd name="T98" fmla="*/ 156 w 246"/>
                <a:gd name="T99" fmla="*/ 159 h 300"/>
                <a:gd name="T100" fmla="*/ 218 w 246"/>
                <a:gd name="T101" fmla="*/ 107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6" h="300">
                  <a:moveTo>
                    <a:pt x="43" y="192"/>
                  </a:moveTo>
                  <a:cubicBezTo>
                    <a:pt x="129" y="192"/>
                    <a:pt x="129" y="192"/>
                    <a:pt x="129" y="192"/>
                  </a:cubicBezTo>
                  <a:cubicBezTo>
                    <a:pt x="129" y="202"/>
                    <a:pt x="129" y="202"/>
                    <a:pt x="129" y="202"/>
                  </a:cubicBezTo>
                  <a:cubicBezTo>
                    <a:pt x="43" y="202"/>
                    <a:pt x="43" y="202"/>
                    <a:pt x="43" y="202"/>
                  </a:cubicBezTo>
                  <a:lnTo>
                    <a:pt x="43" y="192"/>
                  </a:lnTo>
                  <a:close/>
                  <a:moveTo>
                    <a:pt x="129" y="126"/>
                  </a:moveTo>
                  <a:cubicBezTo>
                    <a:pt x="43" y="126"/>
                    <a:pt x="43" y="126"/>
                    <a:pt x="43" y="126"/>
                  </a:cubicBezTo>
                  <a:cubicBezTo>
                    <a:pt x="43" y="135"/>
                    <a:pt x="43" y="135"/>
                    <a:pt x="43" y="135"/>
                  </a:cubicBezTo>
                  <a:cubicBezTo>
                    <a:pt x="129" y="135"/>
                    <a:pt x="129" y="135"/>
                    <a:pt x="129" y="135"/>
                  </a:cubicBezTo>
                  <a:lnTo>
                    <a:pt x="129" y="126"/>
                  </a:lnTo>
                  <a:close/>
                  <a:moveTo>
                    <a:pt x="208" y="111"/>
                  </a:moveTo>
                  <a:cubicBezTo>
                    <a:pt x="215" y="101"/>
                    <a:pt x="215" y="101"/>
                    <a:pt x="215" y="101"/>
                  </a:cubicBezTo>
                  <a:cubicBezTo>
                    <a:pt x="219" y="101"/>
                    <a:pt x="219" y="101"/>
                    <a:pt x="219" y="101"/>
                  </a:cubicBezTo>
                  <a:cubicBezTo>
                    <a:pt x="219" y="90"/>
                    <a:pt x="219" y="90"/>
                    <a:pt x="219" y="90"/>
                  </a:cubicBezTo>
                  <a:cubicBezTo>
                    <a:pt x="208" y="106"/>
                    <a:pt x="208" y="106"/>
                    <a:pt x="208" y="106"/>
                  </a:cubicBezTo>
                  <a:lnTo>
                    <a:pt x="208" y="111"/>
                  </a:lnTo>
                  <a:close/>
                  <a:moveTo>
                    <a:pt x="117" y="92"/>
                  </a:moveTo>
                  <a:cubicBezTo>
                    <a:pt x="43" y="92"/>
                    <a:pt x="43" y="92"/>
                    <a:pt x="43" y="92"/>
                  </a:cubicBezTo>
                  <a:cubicBezTo>
                    <a:pt x="43" y="102"/>
                    <a:pt x="43" y="102"/>
                    <a:pt x="43" y="102"/>
                  </a:cubicBezTo>
                  <a:cubicBezTo>
                    <a:pt x="117" y="102"/>
                    <a:pt x="117" y="102"/>
                    <a:pt x="117" y="102"/>
                  </a:cubicBezTo>
                  <a:lnTo>
                    <a:pt x="117" y="92"/>
                  </a:lnTo>
                  <a:close/>
                  <a:moveTo>
                    <a:pt x="43" y="235"/>
                  </a:moveTo>
                  <a:cubicBezTo>
                    <a:pt x="117" y="235"/>
                    <a:pt x="117" y="235"/>
                    <a:pt x="117" y="235"/>
                  </a:cubicBezTo>
                  <a:cubicBezTo>
                    <a:pt x="117" y="226"/>
                    <a:pt x="117" y="226"/>
                    <a:pt x="117" y="226"/>
                  </a:cubicBezTo>
                  <a:cubicBezTo>
                    <a:pt x="43" y="226"/>
                    <a:pt x="43" y="226"/>
                    <a:pt x="43" y="226"/>
                  </a:cubicBezTo>
                  <a:lnTo>
                    <a:pt x="43" y="235"/>
                  </a:lnTo>
                  <a:close/>
                  <a:moveTo>
                    <a:pt x="208" y="287"/>
                  </a:moveTo>
                  <a:cubicBezTo>
                    <a:pt x="11" y="287"/>
                    <a:pt x="11" y="287"/>
                    <a:pt x="11" y="287"/>
                  </a:cubicBezTo>
                  <a:cubicBezTo>
                    <a:pt x="11" y="36"/>
                    <a:pt x="11" y="36"/>
                    <a:pt x="11" y="36"/>
                  </a:cubicBezTo>
                  <a:cubicBezTo>
                    <a:pt x="35" y="36"/>
                    <a:pt x="35" y="36"/>
                    <a:pt x="35" y="36"/>
                  </a:cubicBezTo>
                  <a:cubicBezTo>
                    <a:pt x="37" y="31"/>
                    <a:pt x="40" y="26"/>
                    <a:pt x="44" y="22"/>
                  </a:cubicBezTo>
                  <a:cubicBezTo>
                    <a:pt x="0" y="22"/>
                    <a:pt x="0" y="22"/>
                    <a:pt x="0" y="22"/>
                  </a:cubicBezTo>
                  <a:cubicBezTo>
                    <a:pt x="0" y="300"/>
                    <a:pt x="0" y="300"/>
                    <a:pt x="0" y="300"/>
                  </a:cubicBezTo>
                  <a:cubicBezTo>
                    <a:pt x="219" y="300"/>
                    <a:pt x="219" y="300"/>
                    <a:pt x="219" y="300"/>
                  </a:cubicBezTo>
                  <a:cubicBezTo>
                    <a:pt x="219" y="157"/>
                    <a:pt x="219" y="157"/>
                    <a:pt x="219" y="157"/>
                  </a:cubicBezTo>
                  <a:cubicBezTo>
                    <a:pt x="208" y="173"/>
                    <a:pt x="208" y="173"/>
                    <a:pt x="208" y="173"/>
                  </a:cubicBezTo>
                  <a:lnTo>
                    <a:pt x="208" y="287"/>
                  </a:lnTo>
                  <a:close/>
                  <a:moveTo>
                    <a:pt x="117" y="159"/>
                  </a:moveTo>
                  <a:cubicBezTo>
                    <a:pt x="43" y="159"/>
                    <a:pt x="43" y="159"/>
                    <a:pt x="43" y="159"/>
                  </a:cubicBezTo>
                  <a:cubicBezTo>
                    <a:pt x="43" y="169"/>
                    <a:pt x="43" y="169"/>
                    <a:pt x="43" y="169"/>
                  </a:cubicBezTo>
                  <a:cubicBezTo>
                    <a:pt x="117" y="169"/>
                    <a:pt x="117" y="169"/>
                    <a:pt x="117" y="169"/>
                  </a:cubicBezTo>
                  <a:lnTo>
                    <a:pt x="117" y="159"/>
                  </a:lnTo>
                  <a:close/>
                  <a:moveTo>
                    <a:pt x="41" y="36"/>
                  </a:moveTo>
                  <a:cubicBezTo>
                    <a:pt x="43" y="29"/>
                    <a:pt x="50" y="25"/>
                    <a:pt x="57" y="22"/>
                  </a:cubicBezTo>
                  <a:cubicBezTo>
                    <a:pt x="63" y="21"/>
                    <a:pt x="71" y="20"/>
                    <a:pt x="77" y="20"/>
                  </a:cubicBezTo>
                  <a:cubicBezTo>
                    <a:pt x="80" y="20"/>
                    <a:pt x="83" y="20"/>
                    <a:pt x="86" y="20"/>
                  </a:cubicBezTo>
                  <a:cubicBezTo>
                    <a:pt x="87" y="20"/>
                    <a:pt x="88" y="20"/>
                    <a:pt x="89" y="20"/>
                  </a:cubicBezTo>
                  <a:cubicBezTo>
                    <a:pt x="89" y="9"/>
                    <a:pt x="98" y="0"/>
                    <a:pt x="110" y="0"/>
                  </a:cubicBezTo>
                  <a:cubicBezTo>
                    <a:pt x="121" y="0"/>
                    <a:pt x="130" y="9"/>
                    <a:pt x="130" y="20"/>
                  </a:cubicBezTo>
                  <a:cubicBezTo>
                    <a:pt x="131" y="20"/>
                    <a:pt x="132" y="20"/>
                    <a:pt x="133" y="20"/>
                  </a:cubicBezTo>
                  <a:cubicBezTo>
                    <a:pt x="136" y="20"/>
                    <a:pt x="139" y="20"/>
                    <a:pt x="142" y="20"/>
                  </a:cubicBezTo>
                  <a:cubicBezTo>
                    <a:pt x="149" y="20"/>
                    <a:pt x="156" y="21"/>
                    <a:pt x="162" y="22"/>
                  </a:cubicBezTo>
                  <a:cubicBezTo>
                    <a:pt x="170" y="25"/>
                    <a:pt x="176" y="29"/>
                    <a:pt x="178" y="36"/>
                  </a:cubicBezTo>
                  <a:cubicBezTo>
                    <a:pt x="179" y="38"/>
                    <a:pt x="179" y="41"/>
                    <a:pt x="179" y="43"/>
                  </a:cubicBezTo>
                  <a:cubicBezTo>
                    <a:pt x="145" y="43"/>
                    <a:pt x="74" y="43"/>
                    <a:pt x="40" y="43"/>
                  </a:cubicBezTo>
                  <a:cubicBezTo>
                    <a:pt x="40" y="41"/>
                    <a:pt x="41" y="38"/>
                    <a:pt x="41" y="36"/>
                  </a:cubicBezTo>
                  <a:close/>
                  <a:moveTo>
                    <a:pt x="99" y="20"/>
                  </a:moveTo>
                  <a:cubicBezTo>
                    <a:pt x="103" y="20"/>
                    <a:pt x="106" y="20"/>
                    <a:pt x="110" y="20"/>
                  </a:cubicBezTo>
                  <a:cubicBezTo>
                    <a:pt x="113" y="20"/>
                    <a:pt x="116" y="20"/>
                    <a:pt x="120" y="20"/>
                  </a:cubicBezTo>
                  <a:cubicBezTo>
                    <a:pt x="119" y="15"/>
                    <a:pt x="115" y="11"/>
                    <a:pt x="110" y="11"/>
                  </a:cubicBezTo>
                  <a:cubicBezTo>
                    <a:pt x="104" y="11"/>
                    <a:pt x="100" y="15"/>
                    <a:pt x="99" y="20"/>
                  </a:cubicBezTo>
                  <a:close/>
                  <a:moveTo>
                    <a:pt x="190" y="269"/>
                  </a:moveTo>
                  <a:cubicBezTo>
                    <a:pt x="29" y="269"/>
                    <a:pt x="29" y="269"/>
                    <a:pt x="29" y="269"/>
                  </a:cubicBezTo>
                  <a:cubicBezTo>
                    <a:pt x="29" y="59"/>
                    <a:pt x="29" y="59"/>
                    <a:pt x="29" y="59"/>
                  </a:cubicBezTo>
                  <a:cubicBezTo>
                    <a:pt x="190" y="59"/>
                    <a:pt x="190" y="59"/>
                    <a:pt x="190" y="59"/>
                  </a:cubicBezTo>
                  <a:cubicBezTo>
                    <a:pt x="190" y="71"/>
                    <a:pt x="190" y="71"/>
                    <a:pt x="190" y="71"/>
                  </a:cubicBezTo>
                  <a:cubicBezTo>
                    <a:pt x="200" y="57"/>
                    <a:pt x="200" y="57"/>
                    <a:pt x="200" y="57"/>
                  </a:cubicBezTo>
                  <a:cubicBezTo>
                    <a:pt x="200" y="49"/>
                    <a:pt x="200" y="49"/>
                    <a:pt x="200" y="49"/>
                  </a:cubicBezTo>
                  <a:cubicBezTo>
                    <a:pt x="19" y="49"/>
                    <a:pt x="19" y="49"/>
                    <a:pt x="19" y="49"/>
                  </a:cubicBezTo>
                  <a:cubicBezTo>
                    <a:pt x="19" y="278"/>
                    <a:pt x="19" y="278"/>
                    <a:pt x="19" y="278"/>
                  </a:cubicBezTo>
                  <a:cubicBezTo>
                    <a:pt x="200" y="278"/>
                    <a:pt x="200" y="278"/>
                    <a:pt x="200" y="278"/>
                  </a:cubicBezTo>
                  <a:cubicBezTo>
                    <a:pt x="200" y="185"/>
                    <a:pt x="200" y="185"/>
                    <a:pt x="200" y="185"/>
                  </a:cubicBezTo>
                  <a:cubicBezTo>
                    <a:pt x="190" y="199"/>
                    <a:pt x="190" y="199"/>
                    <a:pt x="190" y="199"/>
                  </a:cubicBezTo>
                  <a:lnTo>
                    <a:pt x="190" y="269"/>
                  </a:lnTo>
                  <a:close/>
                  <a:moveTo>
                    <a:pt x="200" y="119"/>
                  </a:moveTo>
                  <a:cubicBezTo>
                    <a:pt x="190" y="133"/>
                    <a:pt x="190" y="133"/>
                    <a:pt x="190" y="133"/>
                  </a:cubicBezTo>
                  <a:cubicBezTo>
                    <a:pt x="190" y="138"/>
                    <a:pt x="190" y="138"/>
                    <a:pt x="190" y="138"/>
                  </a:cubicBezTo>
                  <a:cubicBezTo>
                    <a:pt x="200" y="124"/>
                    <a:pt x="200" y="124"/>
                    <a:pt x="200" y="124"/>
                  </a:cubicBezTo>
                  <a:lnTo>
                    <a:pt x="200" y="119"/>
                  </a:lnTo>
                  <a:close/>
                  <a:moveTo>
                    <a:pt x="215" y="35"/>
                  </a:moveTo>
                  <a:cubicBezTo>
                    <a:pt x="219" y="35"/>
                    <a:pt x="219" y="35"/>
                    <a:pt x="219" y="35"/>
                  </a:cubicBezTo>
                  <a:cubicBezTo>
                    <a:pt x="219" y="22"/>
                    <a:pt x="219" y="22"/>
                    <a:pt x="219" y="22"/>
                  </a:cubicBezTo>
                  <a:cubicBezTo>
                    <a:pt x="175" y="22"/>
                    <a:pt x="175" y="22"/>
                    <a:pt x="175" y="22"/>
                  </a:cubicBezTo>
                  <a:cubicBezTo>
                    <a:pt x="179" y="26"/>
                    <a:pt x="182" y="30"/>
                    <a:pt x="184" y="36"/>
                  </a:cubicBezTo>
                  <a:cubicBezTo>
                    <a:pt x="208" y="36"/>
                    <a:pt x="208" y="36"/>
                    <a:pt x="208" y="36"/>
                  </a:cubicBezTo>
                  <a:cubicBezTo>
                    <a:pt x="208" y="44"/>
                    <a:pt x="208" y="44"/>
                    <a:pt x="208" y="44"/>
                  </a:cubicBezTo>
                  <a:lnTo>
                    <a:pt x="215" y="35"/>
                  </a:lnTo>
                  <a:close/>
                  <a:moveTo>
                    <a:pt x="246" y="41"/>
                  </a:moveTo>
                  <a:cubicBezTo>
                    <a:pt x="182" y="134"/>
                    <a:pt x="182" y="134"/>
                    <a:pt x="182" y="134"/>
                  </a:cubicBezTo>
                  <a:cubicBezTo>
                    <a:pt x="155" y="134"/>
                    <a:pt x="155" y="134"/>
                    <a:pt x="155" y="134"/>
                  </a:cubicBezTo>
                  <a:cubicBezTo>
                    <a:pt x="129" y="92"/>
                    <a:pt x="129" y="92"/>
                    <a:pt x="129" y="92"/>
                  </a:cubicBezTo>
                  <a:cubicBezTo>
                    <a:pt x="156" y="92"/>
                    <a:pt x="156" y="92"/>
                    <a:pt x="156" y="92"/>
                  </a:cubicBezTo>
                  <a:cubicBezTo>
                    <a:pt x="169" y="113"/>
                    <a:pt x="169" y="113"/>
                    <a:pt x="169" y="113"/>
                  </a:cubicBezTo>
                  <a:cubicBezTo>
                    <a:pt x="218" y="41"/>
                    <a:pt x="218" y="41"/>
                    <a:pt x="218" y="41"/>
                  </a:cubicBezTo>
                  <a:lnTo>
                    <a:pt x="246" y="41"/>
                  </a:lnTo>
                  <a:close/>
                  <a:moveTo>
                    <a:pt x="246" y="107"/>
                  </a:moveTo>
                  <a:cubicBezTo>
                    <a:pt x="182" y="201"/>
                    <a:pt x="182" y="201"/>
                    <a:pt x="182" y="201"/>
                  </a:cubicBezTo>
                  <a:cubicBezTo>
                    <a:pt x="155" y="201"/>
                    <a:pt x="155" y="201"/>
                    <a:pt x="155" y="201"/>
                  </a:cubicBezTo>
                  <a:cubicBezTo>
                    <a:pt x="129" y="159"/>
                    <a:pt x="129" y="159"/>
                    <a:pt x="129" y="159"/>
                  </a:cubicBezTo>
                  <a:cubicBezTo>
                    <a:pt x="156" y="159"/>
                    <a:pt x="156" y="159"/>
                    <a:pt x="156" y="159"/>
                  </a:cubicBezTo>
                  <a:cubicBezTo>
                    <a:pt x="169" y="180"/>
                    <a:pt x="169" y="180"/>
                    <a:pt x="169" y="180"/>
                  </a:cubicBezTo>
                  <a:cubicBezTo>
                    <a:pt x="218" y="107"/>
                    <a:pt x="218" y="107"/>
                    <a:pt x="218" y="107"/>
                  </a:cubicBezTo>
                  <a:lnTo>
                    <a:pt x="246" y="107"/>
                  </a:lnTo>
                  <a:close/>
                </a:path>
              </a:pathLst>
            </a:custGeom>
            <a:solidFill>
              <a:schemeClr val="bg1">
                <a:lumMod val="50000"/>
              </a:schemeClr>
            </a:solidFill>
            <a:ln>
              <a:noFill/>
            </a:ln>
          </p:spPr>
          <p:txBody>
            <a:bodyPr vert="horz" wrap="square" lIns="82305" tIns="41153" rIns="82305" bIns="41153" numCol="1" anchor="t" anchorCtr="0" compatLnSpc="1"/>
            <a:lstStyle/>
            <a:p>
              <a:endParaRPr lang="en-US" sz="1000" dirty="0"/>
            </a:p>
          </p:txBody>
        </p:sp>
      </p:grpSp>
      <p:grpSp>
        <p:nvGrpSpPr>
          <p:cNvPr id="11" name="组合 7"/>
          <p:cNvGrpSpPr/>
          <p:nvPr/>
        </p:nvGrpSpPr>
        <p:grpSpPr>
          <a:xfrm>
            <a:off x="1032111" y="4761537"/>
            <a:ext cx="811530" cy="811530"/>
            <a:chOff x="582929" y="1977390"/>
            <a:chExt cx="811530" cy="811530"/>
          </a:xfrm>
        </p:grpSpPr>
        <p:sp>
          <p:nvSpPr>
            <p:cNvPr id="12" name="椭圆 11"/>
            <p:cNvSpPr/>
            <p:nvPr/>
          </p:nvSpPr>
          <p:spPr>
            <a:xfrm>
              <a:off x="582929" y="1977390"/>
              <a:ext cx="811530" cy="811530"/>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Freeform 45"/>
            <p:cNvSpPr>
              <a:spLocks noEditPoints="1"/>
            </p:cNvSpPr>
            <p:nvPr/>
          </p:nvSpPr>
          <p:spPr bwMode="black">
            <a:xfrm>
              <a:off x="776647" y="2172664"/>
              <a:ext cx="398438" cy="429718"/>
            </a:xfrm>
            <a:custGeom>
              <a:avLst/>
              <a:gdLst>
                <a:gd name="T0" fmla="*/ 135 w 140"/>
                <a:gd name="T1" fmla="*/ 85 h 151"/>
                <a:gd name="T2" fmla="*/ 140 w 140"/>
                <a:gd name="T3" fmla="*/ 96 h 151"/>
                <a:gd name="T4" fmla="*/ 134 w 140"/>
                <a:gd name="T5" fmla="*/ 106 h 151"/>
                <a:gd name="T6" fmla="*/ 137 w 140"/>
                <a:gd name="T7" fmla="*/ 117 h 151"/>
                <a:gd name="T8" fmla="*/ 129 w 140"/>
                <a:gd name="T9" fmla="*/ 128 h 151"/>
                <a:gd name="T10" fmla="*/ 128 w 140"/>
                <a:gd name="T11" fmla="*/ 137 h 151"/>
                <a:gd name="T12" fmla="*/ 116 w 140"/>
                <a:gd name="T13" fmla="*/ 148 h 151"/>
                <a:gd name="T14" fmla="*/ 65 w 140"/>
                <a:gd name="T15" fmla="*/ 148 h 151"/>
                <a:gd name="T16" fmla="*/ 33 w 140"/>
                <a:gd name="T17" fmla="*/ 142 h 151"/>
                <a:gd name="T18" fmla="*/ 33 w 140"/>
                <a:gd name="T19" fmla="*/ 82 h 151"/>
                <a:gd name="T20" fmla="*/ 34 w 140"/>
                <a:gd name="T21" fmla="*/ 82 h 151"/>
                <a:gd name="T22" fmla="*/ 34 w 140"/>
                <a:gd name="T23" fmla="*/ 82 h 151"/>
                <a:gd name="T24" fmla="*/ 37 w 140"/>
                <a:gd name="T25" fmla="*/ 82 h 151"/>
                <a:gd name="T26" fmla="*/ 60 w 140"/>
                <a:gd name="T27" fmla="*/ 48 h 151"/>
                <a:gd name="T28" fmla="*/ 68 w 140"/>
                <a:gd name="T29" fmla="*/ 39 h 151"/>
                <a:gd name="T30" fmla="*/ 81 w 140"/>
                <a:gd name="T31" fmla="*/ 3 h 151"/>
                <a:gd name="T32" fmla="*/ 97 w 140"/>
                <a:gd name="T33" fmla="*/ 8 h 151"/>
                <a:gd name="T34" fmla="*/ 99 w 140"/>
                <a:gd name="T35" fmla="*/ 35 h 151"/>
                <a:gd name="T36" fmla="*/ 90 w 140"/>
                <a:gd name="T37" fmla="*/ 60 h 151"/>
                <a:gd name="T38" fmla="*/ 130 w 140"/>
                <a:gd name="T39" fmla="*/ 62 h 151"/>
                <a:gd name="T40" fmla="*/ 140 w 140"/>
                <a:gd name="T41" fmla="*/ 77 h 151"/>
                <a:gd name="T42" fmla="*/ 135 w 140"/>
                <a:gd name="T43" fmla="*/ 85 h 151"/>
                <a:gd name="T44" fmla="*/ 30 w 140"/>
                <a:gd name="T45" fmla="*/ 137 h 151"/>
                <a:gd name="T46" fmla="*/ 30 w 140"/>
                <a:gd name="T47" fmla="*/ 137 h 151"/>
                <a:gd name="T48" fmla="*/ 30 w 140"/>
                <a:gd name="T49" fmla="*/ 82 h 151"/>
                <a:gd name="T50" fmla="*/ 23 w 140"/>
                <a:gd name="T51" fmla="*/ 76 h 151"/>
                <a:gd name="T52" fmla="*/ 7 w 140"/>
                <a:gd name="T53" fmla="*/ 76 h 151"/>
                <a:gd name="T54" fmla="*/ 0 w 140"/>
                <a:gd name="T55" fmla="*/ 82 h 151"/>
                <a:gd name="T56" fmla="*/ 0 w 140"/>
                <a:gd name="T57" fmla="*/ 137 h 151"/>
                <a:gd name="T58" fmla="*/ 7 w 140"/>
                <a:gd name="T59" fmla="*/ 144 h 151"/>
                <a:gd name="T60" fmla="*/ 23 w 140"/>
                <a:gd name="T61" fmla="*/ 144 h 151"/>
                <a:gd name="T62" fmla="*/ 30 w 140"/>
                <a:gd name="T63" fmla="*/ 137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40" h="151">
                  <a:moveTo>
                    <a:pt x="135" y="85"/>
                  </a:moveTo>
                  <a:cubicBezTo>
                    <a:pt x="135" y="88"/>
                    <a:pt x="140" y="93"/>
                    <a:pt x="140" y="96"/>
                  </a:cubicBezTo>
                  <a:cubicBezTo>
                    <a:pt x="140" y="99"/>
                    <a:pt x="134" y="103"/>
                    <a:pt x="134" y="106"/>
                  </a:cubicBezTo>
                  <a:cubicBezTo>
                    <a:pt x="133" y="109"/>
                    <a:pt x="137" y="114"/>
                    <a:pt x="137" y="117"/>
                  </a:cubicBezTo>
                  <a:cubicBezTo>
                    <a:pt x="137" y="121"/>
                    <a:pt x="130" y="125"/>
                    <a:pt x="129" y="128"/>
                  </a:cubicBezTo>
                  <a:cubicBezTo>
                    <a:pt x="128" y="130"/>
                    <a:pt x="129" y="135"/>
                    <a:pt x="128" y="137"/>
                  </a:cubicBezTo>
                  <a:cubicBezTo>
                    <a:pt x="127" y="141"/>
                    <a:pt x="120" y="147"/>
                    <a:pt x="116" y="148"/>
                  </a:cubicBezTo>
                  <a:cubicBezTo>
                    <a:pt x="104" y="151"/>
                    <a:pt x="65" y="148"/>
                    <a:pt x="65" y="148"/>
                  </a:cubicBezTo>
                  <a:cubicBezTo>
                    <a:pt x="65" y="148"/>
                    <a:pt x="65" y="148"/>
                    <a:pt x="33" y="142"/>
                  </a:cubicBezTo>
                  <a:cubicBezTo>
                    <a:pt x="33" y="142"/>
                    <a:pt x="33" y="142"/>
                    <a:pt x="33" y="82"/>
                  </a:cubicBezTo>
                  <a:cubicBezTo>
                    <a:pt x="33" y="82"/>
                    <a:pt x="33" y="82"/>
                    <a:pt x="34" y="82"/>
                  </a:cubicBezTo>
                  <a:cubicBezTo>
                    <a:pt x="34" y="82"/>
                    <a:pt x="34" y="82"/>
                    <a:pt x="34" y="82"/>
                  </a:cubicBezTo>
                  <a:cubicBezTo>
                    <a:pt x="34" y="82"/>
                    <a:pt x="34" y="82"/>
                    <a:pt x="37" y="82"/>
                  </a:cubicBezTo>
                  <a:cubicBezTo>
                    <a:pt x="41" y="81"/>
                    <a:pt x="49" y="75"/>
                    <a:pt x="60" y="48"/>
                  </a:cubicBezTo>
                  <a:cubicBezTo>
                    <a:pt x="61" y="44"/>
                    <a:pt x="65" y="42"/>
                    <a:pt x="68" y="39"/>
                  </a:cubicBezTo>
                  <a:cubicBezTo>
                    <a:pt x="75" y="34"/>
                    <a:pt x="79" y="27"/>
                    <a:pt x="81" y="3"/>
                  </a:cubicBezTo>
                  <a:cubicBezTo>
                    <a:pt x="81" y="0"/>
                    <a:pt x="91" y="1"/>
                    <a:pt x="97" y="8"/>
                  </a:cubicBezTo>
                  <a:cubicBezTo>
                    <a:pt x="102" y="14"/>
                    <a:pt x="102" y="26"/>
                    <a:pt x="99" y="35"/>
                  </a:cubicBezTo>
                  <a:cubicBezTo>
                    <a:pt x="96" y="41"/>
                    <a:pt x="87" y="55"/>
                    <a:pt x="90" y="60"/>
                  </a:cubicBezTo>
                  <a:cubicBezTo>
                    <a:pt x="90" y="60"/>
                    <a:pt x="124" y="59"/>
                    <a:pt x="130" y="62"/>
                  </a:cubicBezTo>
                  <a:cubicBezTo>
                    <a:pt x="134" y="63"/>
                    <a:pt x="140" y="72"/>
                    <a:pt x="140" y="77"/>
                  </a:cubicBezTo>
                  <a:cubicBezTo>
                    <a:pt x="140" y="79"/>
                    <a:pt x="136" y="83"/>
                    <a:pt x="135" y="85"/>
                  </a:cubicBezTo>
                  <a:close/>
                  <a:moveTo>
                    <a:pt x="30" y="137"/>
                  </a:moveTo>
                  <a:cubicBezTo>
                    <a:pt x="30" y="137"/>
                    <a:pt x="30" y="137"/>
                    <a:pt x="30" y="137"/>
                  </a:cubicBezTo>
                  <a:cubicBezTo>
                    <a:pt x="30" y="137"/>
                    <a:pt x="30" y="137"/>
                    <a:pt x="30" y="82"/>
                  </a:cubicBezTo>
                  <a:cubicBezTo>
                    <a:pt x="30" y="79"/>
                    <a:pt x="27" y="76"/>
                    <a:pt x="23" y="76"/>
                  </a:cubicBezTo>
                  <a:cubicBezTo>
                    <a:pt x="23" y="76"/>
                    <a:pt x="23" y="76"/>
                    <a:pt x="7" y="76"/>
                  </a:cubicBezTo>
                  <a:cubicBezTo>
                    <a:pt x="3" y="76"/>
                    <a:pt x="0" y="79"/>
                    <a:pt x="0" y="82"/>
                  </a:cubicBezTo>
                  <a:cubicBezTo>
                    <a:pt x="0" y="82"/>
                    <a:pt x="0" y="82"/>
                    <a:pt x="0" y="137"/>
                  </a:cubicBezTo>
                  <a:cubicBezTo>
                    <a:pt x="0" y="141"/>
                    <a:pt x="3" y="144"/>
                    <a:pt x="7" y="144"/>
                  </a:cubicBezTo>
                  <a:cubicBezTo>
                    <a:pt x="7" y="144"/>
                    <a:pt x="7" y="144"/>
                    <a:pt x="23" y="144"/>
                  </a:cubicBezTo>
                  <a:cubicBezTo>
                    <a:pt x="27" y="144"/>
                    <a:pt x="30" y="141"/>
                    <a:pt x="30" y="137"/>
                  </a:cubicBezTo>
                  <a:close/>
                </a:path>
              </a:pathLst>
            </a:custGeom>
            <a:solidFill>
              <a:schemeClr val="bg1">
                <a:lumMod val="50000"/>
              </a:schemeClr>
            </a:solidFill>
            <a:ln>
              <a:noFill/>
            </a:ln>
          </p:spPr>
          <p:txBody>
            <a:bodyPr vert="horz" wrap="square" lIns="68568" tIns="34285" rIns="68568" bIns="34285" numCol="1" anchor="t" anchorCtr="0" compatLnSpc="1"/>
            <a:lstStyle/>
            <a:p>
              <a:pPr defTabSz="685800"/>
              <a:endParaRPr lang="en-US">
                <a:solidFill>
                  <a:srgbClr val="FFFFFF"/>
                </a:solidFill>
              </a:endParaRPr>
            </a:p>
          </p:txBody>
        </p:sp>
      </p:grpSp>
      <p:grpSp>
        <p:nvGrpSpPr>
          <p:cNvPr id="14" name="组合 58"/>
          <p:cNvGrpSpPr/>
          <p:nvPr/>
        </p:nvGrpSpPr>
        <p:grpSpPr>
          <a:xfrm>
            <a:off x="6400800" y="3206309"/>
            <a:ext cx="4156364" cy="693353"/>
            <a:chOff x="8382938" y="-69358"/>
            <a:chExt cx="3309951" cy="2439063"/>
          </a:xfrm>
        </p:grpSpPr>
        <p:cxnSp>
          <p:nvCxnSpPr>
            <p:cNvPr id="15" name="直接连接符 14"/>
            <p:cNvCxnSpPr/>
            <p:nvPr/>
          </p:nvCxnSpPr>
          <p:spPr>
            <a:xfrm>
              <a:off x="11692889" y="-69358"/>
              <a:ext cx="0" cy="243906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H="1">
              <a:off x="8382938" y="2369705"/>
              <a:ext cx="3309951"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7" name="组合 63"/>
          <p:cNvGrpSpPr/>
          <p:nvPr/>
        </p:nvGrpSpPr>
        <p:grpSpPr>
          <a:xfrm>
            <a:off x="1831754" y="4286969"/>
            <a:ext cx="4153409" cy="926275"/>
            <a:chOff x="8382938" y="-69358"/>
            <a:chExt cx="3309951" cy="2439063"/>
          </a:xfrm>
        </p:grpSpPr>
        <p:cxnSp>
          <p:nvCxnSpPr>
            <p:cNvPr id="18" name="直接连接符 17"/>
            <p:cNvCxnSpPr/>
            <p:nvPr/>
          </p:nvCxnSpPr>
          <p:spPr>
            <a:xfrm>
              <a:off x="11692889" y="-69358"/>
              <a:ext cx="0" cy="243906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H="1">
              <a:off x="8382938" y="2369705"/>
              <a:ext cx="3309951" cy="0"/>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0" name="Text Box 55"/>
          <p:cNvSpPr txBox="1">
            <a:spLocks noChangeArrowheads="1"/>
          </p:cNvSpPr>
          <p:nvPr/>
        </p:nvSpPr>
        <p:spPr bwMode="auto">
          <a:xfrm>
            <a:off x="843153" y="1933614"/>
            <a:ext cx="8277100" cy="1107996"/>
          </a:xfrm>
          <a:prstGeom prst="rect">
            <a:avLst/>
          </a:prstGeom>
          <a:noFill/>
          <a:ln w="9525">
            <a:noFill/>
            <a:miter lim="800000"/>
          </a:ln>
        </p:spPr>
        <p:txBody>
          <a:bodyPr wrap="square">
            <a:spAutoFit/>
          </a:bodyPr>
          <a:lstStyle/>
          <a:p>
            <a:pPr>
              <a:lnSpc>
                <a:spcPct val="150000"/>
              </a:lnSpc>
              <a:spcBef>
                <a:spcPct val="50000"/>
              </a:spcBef>
              <a:buClr>
                <a:srgbClr val="FF6600"/>
              </a:buClr>
              <a:buFont typeface="Wingdings" panose="05000000000000000000" pitchFamily="2" charset="2"/>
              <a:buChar char="v"/>
              <a:defRPr/>
            </a:pPr>
            <a:r>
              <a:rPr kumimoji="1" lang="zh-CN" altLang="en-US" sz="1200" dirty="0">
                <a:solidFill>
                  <a:schemeClr val="tx1"/>
                </a:solidFill>
                <a:latin typeface="+mn-ea"/>
                <a:ea typeface="+mn-ea"/>
              </a:rPr>
              <a:t> 申领时需提供已享受企业补充医疗保险慢性病门诊医疗待遇的相关证明，如</a:t>
            </a:r>
            <a:r>
              <a:rPr kumimoji="1" lang="en-US" altLang="zh-CN" sz="1200" dirty="0">
                <a:solidFill>
                  <a:schemeClr val="tx1"/>
                </a:solidFill>
                <a:latin typeface="+mn-ea"/>
                <a:ea typeface="+mn-ea"/>
              </a:rPr>
              <a:t>《</a:t>
            </a:r>
            <a:r>
              <a:rPr kumimoji="1" lang="zh-CN" altLang="en-US" sz="1200" dirty="0">
                <a:solidFill>
                  <a:schemeClr val="tx1"/>
                </a:solidFill>
                <a:latin typeface="+mn-ea"/>
                <a:ea typeface="+mn-ea"/>
              </a:rPr>
              <a:t>慢性病待遇通知单</a:t>
            </a:r>
            <a:r>
              <a:rPr kumimoji="1" lang="en-US" altLang="zh-CN" sz="1200" dirty="0">
                <a:solidFill>
                  <a:schemeClr val="tx1"/>
                </a:solidFill>
                <a:latin typeface="+mn-ea"/>
                <a:ea typeface="+mn-ea"/>
              </a:rPr>
              <a:t>》</a:t>
            </a:r>
            <a:r>
              <a:rPr kumimoji="1" lang="zh-CN" altLang="en-US" sz="1200" dirty="0">
                <a:solidFill>
                  <a:schemeClr val="tx1"/>
                </a:solidFill>
                <a:latin typeface="+mn-ea"/>
                <a:ea typeface="+mn-ea"/>
              </a:rPr>
              <a:t>；</a:t>
            </a:r>
            <a:endParaRPr kumimoji="1" lang="en-US" altLang="zh-CN" sz="1200" dirty="0">
              <a:solidFill>
                <a:schemeClr val="tx1"/>
              </a:solidFill>
              <a:latin typeface="+mn-ea"/>
              <a:ea typeface="+mn-ea"/>
            </a:endParaRPr>
          </a:p>
          <a:p>
            <a:pPr>
              <a:lnSpc>
                <a:spcPct val="150000"/>
              </a:lnSpc>
              <a:spcBef>
                <a:spcPct val="50000"/>
              </a:spcBef>
              <a:buClr>
                <a:srgbClr val="FF6600"/>
              </a:buClr>
              <a:buFont typeface="Wingdings" panose="05000000000000000000" pitchFamily="2" charset="2"/>
              <a:buChar char="v"/>
              <a:defRPr/>
            </a:pPr>
            <a:r>
              <a:rPr kumimoji="1" lang="zh-CN" altLang="en-US" sz="1200" dirty="0">
                <a:solidFill>
                  <a:schemeClr val="tx1"/>
                </a:solidFill>
                <a:latin typeface="+mn-ea"/>
                <a:ea typeface="+mn-ea"/>
              </a:rPr>
              <a:t> 可同时分别申领，互不影响；</a:t>
            </a:r>
            <a:endParaRPr kumimoji="1" lang="en-US" altLang="zh-CN" sz="1200" dirty="0">
              <a:solidFill>
                <a:schemeClr val="tx1"/>
              </a:solidFill>
              <a:latin typeface="+mn-ea"/>
              <a:ea typeface="+mn-ea"/>
            </a:endParaRPr>
          </a:p>
          <a:p>
            <a:pPr>
              <a:lnSpc>
                <a:spcPct val="150000"/>
              </a:lnSpc>
              <a:spcBef>
                <a:spcPct val="50000"/>
              </a:spcBef>
              <a:buClr>
                <a:srgbClr val="FF6600"/>
              </a:buClr>
              <a:buFont typeface="Wingdings" panose="05000000000000000000" pitchFamily="2" charset="2"/>
              <a:buChar char="v"/>
              <a:defRPr/>
            </a:pPr>
            <a:r>
              <a:rPr kumimoji="1" lang="en-US" altLang="zh-CN" sz="1200" dirty="0">
                <a:solidFill>
                  <a:schemeClr val="tx1"/>
                </a:solidFill>
                <a:latin typeface="+mn-ea"/>
                <a:ea typeface="+mn-ea"/>
              </a:rPr>
              <a:t> </a:t>
            </a:r>
            <a:r>
              <a:rPr kumimoji="1" lang="zh-CN" altLang="en-US" sz="1200" dirty="0">
                <a:solidFill>
                  <a:schemeClr val="tx1"/>
                </a:solidFill>
                <a:latin typeface="+mn-ea"/>
                <a:ea typeface="+mn-ea"/>
              </a:rPr>
              <a:t>企业补充医疗保险最多可选择两种指定慢性病享受相应的门诊医疗待遇，互助会慢性病门诊资助每人每年</a:t>
            </a:r>
            <a:r>
              <a:rPr kumimoji="1" lang="en-US" altLang="zh-CN" sz="1200" dirty="0">
                <a:solidFill>
                  <a:schemeClr val="tx1"/>
                </a:solidFill>
                <a:latin typeface="+mn-ea"/>
                <a:ea typeface="+mn-ea"/>
              </a:rPr>
              <a:t>1200</a:t>
            </a:r>
            <a:r>
              <a:rPr kumimoji="1" lang="zh-CN" altLang="en-US" sz="1200" dirty="0">
                <a:solidFill>
                  <a:schemeClr val="tx1"/>
                </a:solidFill>
                <a:latin typeface="+mn-ea"/>
                <a:ea typeface="+mn-ea"/>
              </a:rPr>
              <a:t>元封顶。</a:t>
            </a:r>
            <a:endParaRPr kumimoji="1" lang="zh-CN" altLang="en-US" sz="1200" dirty="0">
              <a:solidFill>
                <a:schemeClr val="tx1"/>
              </a:solidFill>
              <a:latin typeface="+mn-ea"/>
              <a:ea typeface="+mn-ea"/>
            </a:endParaRPr>
          </a:p>
        </p:txBody>
      </p:sp>
      <p:sp>
        <p:nvSpPr>
          <p:cNvPr id="21" name="文本框 94"/>
          <p:cNvSpPr txBox="1"/>
          <p:nvPr/>
        </p:nvSpPr>
        <p:spPr>
          <a:xfrm>
            <a:off x="1969325" y="4809237"/>
            <a:ext cx="3540826" cy="338554"/>
          </a:xfrm>
          <a:prstGeom prst="rect">
            <a:avLst/>
          </a:prstGeom>
          <a:noFill/>
        </p:spPr>
        <p:txBody>
          <a:bodyPr wrap="square" rtlCol="0">
            <a:spAutoFit/>
          </a:bodyPr>
          <a:lstStyle/>
          <a:p>
            <a:r>
              <a:rPr lang="zh-CN" altLang="en-US" sz="1600" b="1" dirty="0">
                <a:solidFill>
                  <a:srgbClr val="FF0000"/>
                </a:solidFill>
              </a:rPr>
              <a:t>广东省电信工会济难解困互助会</a:t>
            </a:r>
            <a:endParaRPr lang="zh-CN" altLang="en-US" sz="1600" b="1" dirty="0">
              <a:solidFill>
                <a:srgbClr val="FF0000"/>
              </a:solidFill>
            </a:endParaRPr>
          </a:p>
        </p:txBody>
      </p:sp>
      <p:sp>
        <p:nvSpPr>
          <p:cNvPr id="22" name="椭圆 21"/>
          <p:cNvSpPr/>
          <p:nvPr/>
        </p:nvSpPr>
        <p:spPr>
          <a:xfrm>
            <a:off x="9464637" y="1270660"/>
            <a:ext cx="2196931" cy="1963738"/>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400"/>
          </a:p>
        </p:txBody>
      </p:sp>
    </p:spTree>
  </p:cSld>
  <p:clrMapOvr>
    <a:masterClrMapping/>
  </p:clrMapOvr>
  <p:transition spd="slow" advTm="3000">
    <p:check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常见申请项目指引（</a:t>
            </a:r>
            <a:r>
              <a:rPr lang="en-US" altLang="zh-CN" sz="2800" b="1" dirty="0">
                <a:solidFill>
                  <a:srgbClr val="C00000"/>
                </a:solidFill>
                <a:latin typeface="微软雅黑" panose="020B0503020204020204" pitchFamily="34" charset="-122"/>
                <a:ea typeface="微软雅黑" panose="020B0503020204020204" pitchFamily="34" charset="-122"/>
                <a:cs typeface="+mn-ea"/>
                <a:sym typeface="+mn-lt"/>
              </a:rPr>
              <a:t>4/4</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sp>
        <p:nvSpPr>
          <p:cNvPr id="3" name="文本框 52"/>
          <p:cNvSpPr txBox="1"/>
          <p:nvPr/>
        </p:nvSpPr>
        <p:spPr>
          <a:xfrm>
            <a:off x="3677392" y="784334"/>
            <a:ext cx="5502234" cy="461665"/>
          </a:xfrm>
          <a:prstGeom prst="rect">
            <a:avLst/>
          </a:prstGeom>
          <a:noFill/>
        </p:spPr>
        <p:txBody>
          <a:bodyPr wrap="square" rtlCol="0">
            <a:spAutoFit/>
          </a:bodyPr>
          <a:lstStyle/>
          <a:p>
            <a:pPr algn="ctr"/>
            <a:r>
              <a:rPr lang="zh-CN" altLang="en-US" sz="2400" b="1" dirty="0">
                <a:solidFill>
                  <a:srgbClr val="3563A8"/>
                </a:solidFill>
              </a:rPr>
              <a:t>会员或直系亲属去世慰问（供参考）</a:t>
            </a:r>
            <a:endParaRPr lang="zh-CN" altLang="en-US" sz="2400" b="1" dirty="0">
              <a:solidFill>
                <a:srgbClr val="3563A8"/>
              </a:solidFill>
            </a:endParaRPr>
          </a:p>
        </p:txBody>
      </p:sp>
      <p:sp>
        <p:nvSpPr>
          <p:cNvPr id="4" name="椭圆 3"/>
          <p:cNvSpPr/>
          <p:nvPr/>
        </p:nvSpPr>
        <p:spPr>
          <a:xfrm>
            <a:off x="1595052" y="1981117"/>
            <a:ext cx="2560320" cy="2560320"/>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940561" y="3012732"/>
            <a:ext cx="1832553" cy="584775"/>
          </a:xfrm>
          <a:prstGeom prst="rect">
            <a:avLst/>
          </a:prstGeom>
        </p:spPr>
        <p:txBody>
          <a:bodyPr wrap="none">
            <a:spAutoFit/>
          </a:bodyPr>
          <a:lstStyle/>
          <a:p>
            <a:r>
              <a:rPr lang="zh-CN" altLang="en-US" sz="3200" b="1" dirty="0">
                <a:solidFill>
                  <a:srgbClr val="3563A8"/>
                </a:solidFill>
              </a:rPr>
              <a:t>会员去世</a:t>
            </a:r>
            <a:endParaRPr lang="zh-CN" altLang="en-US" sz="3200" b="1" dirty="0">
              <a:solidFill>
                <a:srgbClr val="3563A8"/>
              </a:solidFill>
            </a:endParaRPr>
          </a:p>
        </p:txBody>
      </p:sp>
      <p:sp>
        <p:nvSpPr>
          <p:cNvPr id="6" name="椭圆 5"/>
          <p:cNvSpPr/>
          <p:nvPr/>
        </p:nvSpPr>
        <p:spPr>
          <a:xfrm>
            <a:off x="7993702" y="1979142"/>
            <a:ext cx="2560320" cy="2560320"/>
          </a:xfrm>
          <a:prstGeom prst="ellipse">
            <a:avLst/>
          </a:prstGeom>
          <a:noFill/>
          <a:ln w="6350">
            <a:solidFill>
              <a:srgbClr val="3563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410461" y="2713882"/>
            <a:ext cx="1832553" cy="1077218"/>
          </a:xfrm>
          <a:prstGeom prst="rect">
            <a:avLst/>
          </a:prstGeom>
        </p:spPr>
        <p:txBody>
          <a:bodyPr wrap="none">
            <a:spAutoFit/>
          </a:bodyPr>
          <a:lstStyle/>
          <a:p>
            <a:r>
              <a:rPr lang="zh-CN" altLang="en-US" sz="3200" b="1" dirty="0">
                <a:solidFill>
                  <a:srgbClr val="3563A8"/>
                </a:solidFill>
              </a:rPr>
              <a:t>会员直系</a:t>
            </a:r>
            <a:endParaRPr lang="en-US" altLang="zh-CN" sz="3200" b="1" dirty="0">
              <a:solidFill>
                <a:srgbClr val="3563A8"/>
              </a:solidFill>
            </a:endParaRPr>
          </a:p>
          <a:p>
            <a:r>
              <a:rPr lang="zh-CN" altLang="en-US" sz="3200" b="1" dirty="0">
                <a:solidFill>
                  <a:srgbClr val="3563A8"/>
                </a:solidFill>
              </a:rPr>
              <a:t>亲属去世</a:t>
            </a:r>
            <a:endParaRPr lang="zh-CN" altLang="en-US" sz="3200" b="1" dirty="0">
              <a:solidFill>
                <a:srgbClr val="3563A8"/>
              </a:solidFill>
            </a:endParaRPr>
          </a:p>
        </p:txBody>
      </p:sp>
      <p:sp>
        <p:nvSpPr>
          <p:cNvPr id="8" name="文本框 25"/>
          <p:cNvSpPr txBox="1"/>
          <p:nvPr/>
        </p:nvSpPr>
        <p:spPr>
          <a:xfrm>
            <a:off x="4543641" y="2617781"/>
            <a:ext cx="3397099" cy="338554"/>
          </a:xfrm>
          <a:prstGeom prst="rect">
            <a:avLst/>
          </a:prstGeom>
          <a:noFill/>
        </p:spPr>
        <p:txBody>
          <a:bodyPr wrap="square" rtlCol="0">
            <a:spAutoFit/>
          </a:bodyPr>
          <a:lstStyle/>
          <a:p>
            <a:r>
              <a:rPr lang="zh-CN" altLang="en-US" sz="1600" b="1" dirty="0">
                <a:solidFill>
                  <a:srgbClr val="FF0000"/>
                </a:solidFill>
              </a:rPr>
              <a:t>广东省电信工会济难解困互助会</a:t>
            </a:r>
            <a:endParaRPr lang="zh-CN" altLang="en-US" sz="1600" b="1" dirty="0">
              <a:solidFill>
                <a:srgbClr val="FF0000"/>
              </a:solidFill>
            </a:endParaRPr>
          </a:p>
        </p:txBody>
      </p:sp>
      <p:sp>
        <p:nvSpPr>
          <p:cNvPr id="9" name="文本框 25"/>
          <p:cNvSpPr txBox="1"/>
          <p:nvPr/>
        </p:nvSpPr>
        <p:spPr>
          <a:xfrm>
            <a:off x="4521866" y="3605381"/>
            <a:ext cx="3397099" cy="338554"/>
          </a:xfrm>
          <a:prstGeom prst="rect">
            <a:avLst/>
          </a:prstGeom>
          <a:noFill/>
        </p:spPr>
        <p:txBody>
          <a:bodyPr wrap="square" rtlCol="0">
            <a:spAutoFit/>
          </a:bodyPr>
          <a:lstStyle/>
          <a:p>
            <a:r>
              <a:rPr lang="zh-CN" altLang="en-US" sz="1600" b="1" dirty="0">
                <a:solidFill>
                  <a:srgbClr val="FF0000"/>
                </a:solidFill>
              </a:rPr>
              <a:t>分公司在职职工济难解困互助会</a:t>
            </a:r>
            <a:endParaRPr lang="zh-CN" altLang="en-US" sz="1600" b="1" dirty="0">
              <a:solidFill>
                <a:srgbClr val="FF0000"/>
              </a:solidFill>
            </a:endParaRPr>
          </a:p>
        </p:txBody>
      </p:sp>
      <p:cxnSp>
        <p:nvCxnSpPr>
          <p:cNvPr id="10" name="直接连接符 9"/>
          <p:cNvCxnSpPr>
            <a:stCxn id="4" idx="6"/>
            <a:endCxn id="6" idx="2"/>
          </p:cNvCxnSpPr>
          <p:nvPr/>
        </p:nvCxnSpPr>
        <p:spPr>
          <a:xfrm flipV="1">
            <a:off x="4155372" y="3259302"/>
            <a:ext cx="3838330" cy="1975"/>
          </a:xfrm>
          <a:prstGeom prst="line">
            <a:avLst/>
          </a:prstGeom>
          <a:ln>
            <a:solidFill>
              <a:srgbClr val="3563A8"/>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4509928" y="1862812"/>
            <a:ext cx="3304034" cy="646331"/>
          </a:xfrm>
          <a:prstGeom prst="rect">
            <a:avLst/>
          </a:prstGeom>
        </p:spPr>
        <p:txBody>
          <a:bodyPr wrap="square">
            <a:spAutoFit/>
          </a:bodyPr>
          <a:lstStyle/>
          <a:p>
            <a:pPr>
              <a:lnSpc>
                <a:spcPct val="150000"/>
              </a:lnSpc>
              <a:buFont typeface="Wingdings" panose="05000000000000000000" pitchFamily="2" charset="2"/>
              <a:buChar char="Ø"/>
              <a:defRPr/>
            </a:pPr>
            <a:r>
              <a:rPr kumimoji="1" lang="zh-CN" altLang="en-US" sz="1200" dirty="0">
                <a:latin typeface="+mn-ea"/>
              </a:rPr>
              <a:t> 会员去世慰问金</a:t>
            </a:r>
            <a:r>
              <a:rPr kumimoji="1" lang="en-US" altLang="zh-CN" sz="1200" dirty="0">
                <a:latin typeface="+mn-ea"/>
              </a:rPr>
              <a:t>3000</a:t>
            </a:r>
            <a:r>
              <a:rPr kumimoji="1" lang="zh-CN" altLang="en-US" sz="1200" dirty="0">
                <a:latin typeface="+mn-ea"/>
              </a:rPr>
              <a:t>元；</a:t>
            </a:r>
            <a:endParaRPr kumimoji="1" lang="en-US" altLang="zh-CN" sz="1200" dirty="0">
              <a:latin typeface="+mn-ea"/>
            </a:endParaRPr>
          </a:p>
          <a:p>
            <a:pPr>
              <a:lnSpc>
                <a:spcPct val="150000"/>
              </a:lnSpc>
              <a:buFont typeface="Wingdings" panose="05000000000000000000" pitchFamily="2" charset="2"/>
              <a:buChar char="Ø"/>
              <a:defRPr/>
            </a:pPr>
            <a:r>
              <a:rPr kumimoji="1" lang="zh-CN" altLang="en-US" sz="1200" dirty="0">
                <a:latin typeface="+mn-ea"/>
              </a:rPr>
              <a:t> 会员直系亲属去世慰问金</a:t>
            </a:r>
            <a:r>
              <a:rPr kumimoji="1" lang="en-US" altLang="zh-CN" sz="1200" dirty="0">
                <a:latin typeface="+mn-ea"/>
              </a:rPr>
              <a:t>1500</a:t>
            </a:r>
            <a:r>
              <a:rPr kumimoji="1" lang="zh-CN" altLang="en-US" sz="1200" dirty="0">
                <a:latin typeface="+mn-ea"/>
              </a:rPr>
              <a:t>元。</a:t>
            </a:r>
            <a:endParaRPr kumimoji="1" lang="zh-CN" altLang="en-US" sz="1200" dirty="0">
              <a:latin typeface="+mn-ea"/>
            </a:endParaRPr>
          </a:p>
        </p:txBody>
      </p:sp>
      <p:sp>
        <p:nvSpPr>
          <p:cNvPr id="12" name="矩形 11"/>
          <p:cNvSpPr/>
          <p:nvPr/>
        </p:nvSpPr>
        <p:spPr>
          <a:xfrm>
            <a:off x="4543578" y="3998337"/>
            <a:ext cx="3304034" cy="603050"/>
          </a:xfrm>
          <a:prstGeom prst="rect">
            <a:avLst/>
          </a:prstGeom>
        </p:spPr>
        <p:txBody>
          <a:bodyPr wrap="square">
            <a:spAutoFit/>
          </a:bodyPr>
          <a:lstStyle/>
          <a:p>
            <a:pPr>
              <a:lnSpc>
                <a:spcPct val="150000"/>
              </a:lnSpc>
              <a:buFont typeface="Wingdings" panose="05000000000000000000" pitchFamily="2" charset="2"/>
              <a:buChar char="Ø"/>
              <a:defRPr/>
            </a:pPr>
            <a:r>
              <a:rPr kumimoji="1" lang="zh-CN" altLang="en-US" sz="1200" dirty="0">
                <a:latin typeface="+mn-ea"/>
              </a:rPr>
              <a:t> 会员去世慰问金</a:t>
            </a:r>
            <a:r>
              <a:rPr kumimoji="1" lang="en-US" altLang="zh-CN" sz="1200" dirty="0">
                <a:latin typeface="+mn-ea"/>
              </a:rPr>
              <a:t>10000</a:t>
            </a:r>
            <a:r>
              <a:rPr kumimoji="1" lang="zh-CN" altLang="en-US" sz="1200" dirty="0">
                <a:latin typeface="+mn-ea"/>
              </a:rPr>
              <a:t>元；</a:t>
            </a:r>
            <a:endParaRPr kumimoji="1" lang="en-US" altLang="zh-CN" sz="1200" dirty="0">
              <a:latin typeface="+mn-ea"/>
            </a:endParaRPr>
          </a:p>
          <a:p>
            <a:pPr>
              <a:lnSpc>
                <a:spcPct val="150000"/>
              </a:lnSpc>
              <a:buFont typeface="Wingdings" panose="05000000000000000000" pitchFamily="2" charset="2"/>
              <a:buChar char="Ø"/>
              <a:defRPr/>
            </a:pPr>
            <a:r>
              <a:rPr kumimoji="1" lang="zh-CN" altLang="en-US" sz="1200" dirty="0">
                <a:latin typeface="+mn-ea"/>
              </a:rPr>
              <a:t> 会员直系亲属</a:t>
            </a:r>
            <a:r>
              <a:rPr kumimoji="1" lang="zh-CN" altLang="en-US" sz="1200" dirty="0">
                <a:solidFill>
                  <a:srgbClr val="FF0000"/>
                </a:solidFill>
                <a:latin typeface="+mn-ea"/>
              </a:rPr>
              <a:t>患重大疾病</a:t>
            </a:r>
            <a:r>
              <a:rPr kumimoji="1" lang="zh-CN" altLang="en-US" sz="1200" dirty="0">
                <a:latin typeface="+mn-ea"/>
              </a:rPr>
              <a:t>慰问金</a:t>
            </a:r>
            <a:r>
              <a:rPr kumimoji="1" lang="en-US" altLang="zh-CN" sz="1200" dirty="0">
                <a:latin typeface="+mn-ea"/>
              </a:rPr>
              <a:t>1000</a:t>
            </a:r>
            <a:r>
              <a:rPr kumimoji="1" lang="zh-CN" altLang="en-US" sz="1200" dirty="0">
                <a:latin typeface="+mn-ea"/>
              </a:rPr>
              <a:t>元。</a:t>
            </a:r>
            <a:endParaRPr kumimoji="1" lang="zh-CN" altLang="en-US" sz="1200" dirty="0">
              <a:latin typeface="+mn-ea"/>
            </a:endParaRPr>
          </a:p>
        </p:txBody>
      </p:sp>
      <p:sp>
        <p:nvSpPr>
          <p:cNvPr id="13" name="Text Box 55"/>
          <p:cNvSpPr txBox="1">
            <a:spLocks noChangeArrowheads="1"/>
          </p:cNvSpPr>
          <p:nvPr/>
        </p:nvSpPr>
        <p:spPr bwMode="auto">
          <a:xfrm>
            <a:off x="1246910" y="5083601"/>
            <a:ext cx="10236529" cy="1015663"/>
          </a:xfrm>
          <a:prstGeom prst="rect">
            <a:avLst/>
          </a:prstGeom>
          <a:noFill/>
          <a:ln w="9525">
            <a:noFill/>
            <a:miter lim="800000"/>
          </a:ln>
        </p:spPr>
        <p:txBody>
          <a:bodyPr wrap="square">
            <a:spAutoFit/>
          </a:bodyPr>
          <a:lstStyle/>
          <a:p>
            <a:pPr>
              <a:lnSpc>
                <a:spcPct val="150000"/>
              </a:lnSpc>
              <a:spcBef>
                <a:spcPct val="50000"/>
              </a:spcBef>
              <a:buClr>
                <a:srgbClr val="FF6600"/>
              </a:buClr>
              <a:buFont typeface="Wingdings" panose="05000000000000000000" pitchFamily="2" charset="2"/>
              <a:buChar char="v"/>
              <a:defRPr/>
            </a:pPr>
            <a:r>
              <a:rPr kumimoji="1" lang="zh-CN" altLang="en-US" sz="1200" dirty="0">
                <a:solidFill>
                  <a:schemeClr val="tx1"/>
                </a:solidFill>
                <a:latin typeface="+mn-ea"/>
                <a:ea typeface="+mn-ea"/>
              </a:rPr>
              <a:t> 由会员本人提出申请，并提供亲属关系证明（包括户口本、结婚证、人力资源部证明或户籍管理部门的证明等）、亲属死亡证明（医学死亡证明或火化证）等相关证明材料；</a:t>
            </a:r>
            <a:endParaRPr kumimoji="1" lang="en-US" altLang="zh-CN" sz="1200" dirty="0">
              <a:solidFill>
                <a:schemeClr val="tx1"/>
              </a:solidFill>
              <a:latin typeface="+mn-ea"/>
              <a:ea typeface="+mn-ea"/>
            </a:endParaRPr>
          </a:p>
          <a:p>
            <a:pPr>
              <a:lnSpc>
                <a:spcPct val="150000"/>
              </a:lnSpc>
              <a:spcBef>
                <a:spcPct val="50000"/>
              </a:spcBef>
              <a:buClr>
                <a:srgbClr val="FF6600"/>
              </a:buClr>
              <a:buFont typeface="Wingdings" panose="05000000000000000000" pitchFamily="2" charset="2"/>
              <a:buChar char="v"/>
              <a:defRPr/>
            </a:pPr>
            <a:r>
              <a:rPr kumimoji="1" lang="zh-CN" altLang="en-US" sz="1200" dirty="0">
                <a:solidFill>
                  <a:schemeClr val="tx1"/>
                </a:solidFill>
                <a:latin typeface="+mn-ea"/>
                <a:ea typeface="+mn-ea"/>
              </a:rPr>
              <a:t> 去世人员为多名会员的直系亲属时，由其中一人提出申请，慰问金额不重复叠加。</a:t>
            </a:r>
            <a:endParaRPr kumimoji="1" lang="en-US" altLang="zh-CN" sz="1200" dirty="0">
              <a:solidFill>
                <a:schemeClr val="tx1"/>
              </a:solidFill>
              <a:latin typeface="+mn-ea"/>
              <a:ea typeface="+mn-ea"/>
            </a:endParaRPr>
          </a:p>
        </p:txBody>
      </p:sp>
    </p:spTree>
  </p:cSld>
  <p:clrMapOvr>
    <a:masterClrMapping/>
  </p:clrMapOvr>
  <p:transition spd="slow" advTm="3000">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格 5"/>
          <p:cNvGraphicFramePr>
            <a:graphicFrameLocks noGrp="1"/>
          </p:cNvGraphicFramePr>
          <p:nvPr>
            <p:custDataLst>
              <p:tags r:id="rId1"/>
            </p:custDataLst>
          </p:nvPr>
        </p:nvGraphicFramePr>
        <p:xfrm>
          <a:off x="401955" y="1284605"/>
          <a:ext cx="11288395" cy="5219700"/>
        </p:xfrm>
        <a:graphic>
          <a:graphicData uri="http://schemas.openxmlformats.org/drawingml/2006/table">
            <a:tbl>
              <a:tblPr firstRow="1" bandRow="1">
                <a:tableStyleId>{5C22544A-7EE6-4342-B048-85BDC9FD1C3A}</a:tableStyleId>
              </a:tblPr>
              <a:tblGrid>
                <a:gridCol w="3413760"/>
                <a:gridCol w="3397885"/>
                <a:gridCol w="1645285"/>
                <a:gridCol w="2831465"/>
              </a:tblGrid>
              <a:tr h="371475">
                <a:tc>
                  <a:txBody>
                    <a:bodyPr/>
                    <a:lstStyle/>
                    <a:p>
                      <a:pPr algn="ctr"/>
                      <a:r>
                        <a:rPr lang="zh-CN" altLang="en-US" sz="1100" dirty="0" smtClean="0"/>
                        <a:t>类别</a:t>
                      </a:r>
                      <a:endParaRPr lang="zh-CN" altLang="en-US" sz="1100" dirty="0" smtClean="0"/>
                    </a:p>
                  </a:txBody>
                  <a:tcPr anchor="ctr"/>
                </a:tc>
                <a:tc>
                  <a:txBody>
                    <a:bodyPr/>
                    <a:lstStyle/>
                    <a:p>
                      <a:pPr algn="ctr">
                        <a:buNone/>
                      </a:pPr>
                      <a:r>
                        <a:rPr lang="zh-CN" altLang="en-US" sz="1100" dirty="0" smtClean="0"/>
                        <a:t>费用缴交</a:t>
                      </a:r>
                      <a:endParaRPr lang="zh-CN" altLang="en-US" sz="1100" dirty="0" smtClean="0"/>
                    </a:p>
                  </a:txBody>
                  <a:tcPr anchor="ctr"/>
                </a:tc>
                <a:tc>
                  <a:txBody>
                    <a:bodyPr/>
                    <a:lstStyle/>
                    <a:p>
                      <a:pPr algn="ctr"/>
                      <a:r>
                        <a:rPr lang="zh-CN" altLang="en-US" sz="1100" dirty="0" smtClean="0"/>
                        <a:t>项目</a:t>
                      </a:r>
                      <a:endParaRPr lang="zh-CN" altLang="en-US" sz="1100" dirty="0" smtClean="0"/>
                    </a:p>
                  </a:txBody>
                  <a:tcPr anchor="ctr"/>
                </a:tc>
                <a:tc>
                  <a:txBody>
                    <a:bodyPr/>
                    <a:lstStyle/>
                    <a:p>
                      <a:pPr algn="ctr"/>
                      <a:r>
                        <a:rPr lang="zh-CN" altLang="en-US" sz="1100" dirty="0" smtClean="0"/>
                        <a:t>计算方式</a:t>
                      </a:r>
                      <a:endParaRPr lang="zh-CN" altLang="en-US" sz="1100" dirty="0" smtClean="0"/>
                    </a:p>
                  </a:txBody>
                  <a:tcPr anchor="ctr"/>
                </a:tc>
              </a:tr>
              <a:tr h="372110">
                <a:tc>
                  <a:txBody>
                    <a:bodyPr/>
                    <a:lstStyle/>
                    <a:p>
                      <a:pPr algn="ctr"/>
                      <a:r>
                        <a:rPr lang="zh-CN" altLang="en-US" sz="1100" dirty="0" smtClean="0"/>
                        <a:t>企业补充医疗（福利社</a:t>
                      </a:r>
                      <a:r>
                        <a:rPr lang="en-US" altLang="zh-CN" sz="1100" dirty="0" smtClean="0"/>
                        <a:t>APP</a:t>
                      </a:r>
                      <a:r>
                        <a:rPr lang="zh-CN" altLang="en-US" sz="1100" dirty="0" smtClean="0"/>
                        <a:t>）</a:t>
                      </a:r>
                      <a:endParaRPr lang="zh-CN" altLang="en-US" sz="1100" dirty="0" smtClean="0"/>
                    </a:p>
                  </a:txBody>
                  <a:tcPr anchor="ctr"/>
                </a:tc>
                <a:tc>
                  <a:txBody>
                    <a:bodyPr/>
                    <a:lstStyle/>
                    <a:p>
                      <a:pPr algn="l">
                        <a:buNone/>
                      </a:pPr>
                      <a:r>
                        <a:rPr lang="zh-CN" altLang="en-US" sz="1100" kern="0" dirty="0" smtClean="0">
                          <a:solidFill>
                            <a:schemeClr val="tx1"/>
                          </a:solidFill>
                          <a:latin typeface="+mn-ea"/>
                          <a:sym typeface="+mn-ea"/>
                        </a:rPr>
                        <a:t>①（</a:t>
                      </a:r>
                      <a:r>
                        <a:rPr lang="zh-CN" altLang="en-US" sz="1100" dirty="0" smtClean="0"/>
                        <a:t>企业付费）</a:t>
                      </a:r>
                      <a:endParaRPr lang="zh-CN" altLang="en-US" sz="1100" dirty="0" smtClean="0"/>
                    </a:p>
                  </a:txBody>
                  <a:tcPr anchor="ctr"/>
                </a:tc>
                <a:tc>
                  <a:txBody>
                    <a:bodyPr/>
                    <a:lstStyle/>
                    <a:p>
                      <a:pPr algn="ctr"/>
                      <a:r>
                        <a:rPr lang="zh-CN" altLang="en-US" sz="1100" kern="0" dirty="0" smtClean="0">
                          <a:solidFill>
                            <a:sysClr val="windowText" lastClr="000000"/>
                          </a:solidFill>
                          <a:latin typeface="+mn-ea"/>
                          <a:ea typeface="+mn-ea"/>
                        </a:rPr>
                        <a:t>住院费用补助</a:t>
                      </a:r>
                      <a:endParaRPr lang="zh-CN" altLang="en-US" sz="1100" kern="0" dirty="0" smtClean="0">
                        <a:solidFill>
                          <a:sysClr val="windowText" lastClr="000000"/>
                        </a:solidFill>
                        <a:latin typeface="+mn-ea"/>
                        <a:ea typeface="+mn-ea"/>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chemeClr val="bg2"/>
                          </a:solidFill>
                          <a:latin typeface="+mn-ea"/>
                          <a:ea typeface="+mn-ea"/>
                        </a:rPr>
                        <a:t>￥</a:t>
                      </a:r>
                      <a:r>
                        <a:rPr lang="en-US" altLang="zh-CN" sz="1100" kern="0" dirty="0" smtClean="0">
                          <a:solidFill>
                            <a:schemeClr val="bg2"/>
                          </a:solidFill>
                          <a:latin typeface="+mn-ea"/>
                          <a:ea typeface="+mn-ea"/>
                        </a:rPr>
                        <a:t>3,000</a:t>
                      </a:r>
                      <a:r>
                        <a:rPr lang="zh-CN" altLang="en-US" sz="1100" kern="0" dirty="0" smtClean="0">
                          <a:solidFill>
                            <a:schemeClr val="bg2"/>
                          </a:solidFill>
                          <a:latin typeface="+mn-ea"/>
                          <a:ea typeface="+mn-ea"/>
                        </a:rPr>
                        <a:t>（起付线内）</a:t>
                      </a:r>
                      <a:endParaRPr lang="zh-CN" altLang="en-US" sz="1100" kern="0" dirty="0" smtClean="0">
                        <a:solidFill>
                          <a:schemeClr val="bg2"/>
                        </a:solidFill>
                        <a:latin typeface="+mn-ea"/>
                        <a:ea typeface="+mn-ea"/>
                      </a:endParaRPr>
                    </a:p>
                  </a:txBody>
                  <a:tcPr anchor="ctr"/>
                </a:tc>
              </a:tr>
              <a:tr h="371475">
                <a:tc rowSpan="2">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chemeClr val="tx1"/>
                          </a:solidFill>
                          <a:latin typeface="+mn-ea"/>
                          <a:ea typeface="+mn-ea"/>
                        </a:rPr>
                        <a:t>人身意外保险（福利社</a:t>
                      </a:r>
                      <a:r>
                        <a:rPr lang="en-US" altLang="zh-CN" sz="1100" kern="0" dirty="0" smtClean="0">
                          <a:solidFill>
                            <a:schemeClr val="tx1"/>
                          </a:solidFill>
                          <a:latin typeface="+mn-ea"/>
                          <a:ea typeface="+mn-ea"/>
                        </a:rPr>
                        <a:t>APP</a:t>
                      </a:r>
                      <a:r>
                        <a:rPr lang="zh-CN" altLang="en-US" sz="1100" kern="0" dirty="0" smtClean="0">
                          <a:solidFill>
                            <a:schemeClr val="tx1"/>
                          </a:solidFill>
                          <a:latin typeface="+mn-ea"/>
                          <a:ea typeface="+mn-ea"/>
                        </a:rPr>
                        <a:t>）</a:t>
                      </a:r>
                      <a:endParaRPr lang="zh-CN" altLang="en-US" sz="1100" kern="0" dirty="0" smtClean="0">
                        <a:solidFill>
                          <a:schemeClr val="tx1"/>
                        </a:solidFill>
                        <a:latin typeface="+mn-ea"/>
                        <a:ea typeface="+mn-ea"/>
                      </a:endParaRPr>
                    </a:p>
                  </a:txBody>
                  <a:tcPr anchor="ctr"/>
                </a:tc>
                <a:tc rowSpan="2">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chemeClr val="tx1"/>
                          </a:solidFill>
                          <a:latin typeface="+mn-ea"/>
                          <a:ea typeface="+mn-ea"/>
                        </a:rPr>
                        <a:t>①（公司付费）：基层/一线在岗员工，当年入职新员工只投保公共交通意外险</a:t>
                      </a:r>
                      <a:endParaRPr lang="zh-CN" altLang="en-US" sz="1100" kern="0" dirty="0" smtClean="0">
                        <a:solidFill>
                          <a:schemeClr val="tx1"/>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chemeClr val="tx1"/>
                          </a:solidFill>
                          <a:latin typeface="+mn-ea"/>
                          <a:ea typeface="+mn-ea"/>
                        </a:rPr>
                        <a:t>②（自付费）：员工（非基层/一线在岗员工）、内退和退休人员</a:t>
                      </a:r>
                      <a:endParaRPr lang="zh-CN" altLang="en-US" sz="1100" kern="0" dirty="0" smtClean="0">
                        <a:solidFill>
                          <a:schemeClr val="tx1"/>
                        </a:solidFill>
                        <a:latin typeface="+mn-ea"/>
                        <a:ea typeface="+mn-ea"/>
                      </a:endParaRPr>
                    </a:p>
                  </a:txBody>
                  <a:tcPr anchor="ctr"/>
                </a:tc>
                <a:tc>
                  <a:txBody>
                    <a:bodyPr/>
                    <a:lstStyle/>
                    <a:p>
                      <a:pPr algn="ctr"/>
                      <a:r>
                        <a:rPr lang="zh-CN" altLang="en-US" sz="1100" kern="0" dirty="0" smtClean="0">
                          <a:solidFill>
                            <a:sysClr val="windowText" lastClr="000000"/>
                          </a:solidFill>
                          <a:latin typeface="+mn-ea"/>
                          <a:ea typeface="+mn-ea"/>
                        </a:rPr>
                        <a:t>重大疾病赔付</a:t>
                      </a:r>
                      <a:endParaRPr lang="zh-CN" altLang="en-US" sz="1100" kern="0" dirty="0" smtClean="0">
                        <a:solidFill>
                          <a:sysClr val="windowText" lastClr="000000"/>
                        </a:solidFill>
                        <a:latin typeface="+mn-ea"/>
                        <a:ea typeface="+mn-ea"/>
                      </a:endParaRPr>
                    </a:p>
                  </a:txBody>
                  <a:tcPr anchor="ctr"/>
                </a:tc>
                <a:tc>
                  <a:txBody>
                    <a:bodyPr/>
                    <a:lstStyle/>
                    <a:p>
                      <a:pPr algn="ctr"/>
                      <a:r>
                        <a:rPr lang="zh-CN" altLang="en-US" sz="1100" kern="0" dirty="0" smtClean="0">
                          <a:solidFill>
                            <a:sysClr val="windowText" lastClr="000000"/>
                          </a:solidFill>
                          <a:latin typeface="+mn-ea"/>
                          <a:ea typeface="+mn-ea"/>
                        </a:rPr>
                        <a:t>￥</a:t>
                      </a:r>
                      <a:r>
                        <a:rPr lang="en-US" altLang="zh-CN" sz="1100" kern="0" dirty="0" smtClean="0">
                          <a:solidFill>
                            <a:sysClr val="windowText" lastClr="000000"/>
                          </a:solidFill>
                          <a:latin typeface="+mn-ea"/>
                          <a:ea typeface="+mn-ea"/>
                        </a:rPr>
                        <a:t>100,000</a:t>
                      </a:r>
                      <a:r>
                        <a:rPr lang="zh-CN" altLang="en-US" sz="1100" kern="0" dirty="0" smtClean="0">
                          <a:solidFill>
                            <a:sysClr val="windowText" lastClr="000000"/>
                          </a:solidFill>
                          <a:latin typeface="+mn-ea"/>
                          <a:ea typeface="+mn-ea"/>
                        </a:rPr>
                        <a:t>元</a:t>
                      </a:r>
                      <a:endParaRPr lang="zh-CN" altLang="en-US" sz="1100" kern="0" dirty="0" smtClean="0">
                        <a:solidFill>
                          <a:sysClr val="windowText" lastClr="000000"/>
                        </a:solidFill>
                        <a:latin typeface="+mn-ea"/>
                        <a:ea typeface="+mn-ea"/>
                      </a:endParaRPr>
                    </a:p>
                  </a:txBody>
                  <a:tcPr anchor="ctr"/>
                </a:tc>
              </a:tr>
              <a:tr h="392430">
                <a:tc vMerge="1">
                  <a:tcPr/>
                </a:tc>
                <a:tc vMerge="1">
                  <a:tcPr/>
                </a:tc>
                <a:tc>
                  <a:txBody>
                    <a:bodyPr/>
                    <a:lstStyle/>
                    <a:p>
                      <a:pPr algn="ctr"/>
                      <a:r>
                        <a:rPr lang="zh-CN" altLang="en-US" sz="1100" kern="0" dirty="0" smtClean="0">
                          <a:solidFill>
                            <a:sysClr val="windowText" lastClr="000000"/>
                          </a:solidFill>
                          <a:latin typeface="+mn-ea"/>
                          <a:ea typeface="+mn-ea"/>
                        </a:rPr>
                        <a:t>住院补偿金</a:t>
                      </a:r>
                      <a:endParaRPr lang="zh-CN" altLang="en-US" sz="1100" kern="0" dirty="0" smtClean="0">
                        <a:solidFill>
                          <a:sysClr val="windowText" lastClr="000000"/>
                        </a:solidFill>
                        <a:latin typeface="+mn-ea"/>
                        <a:ea typeface="+mn-ea"/>
                      </a:endParaRPr>
                    </a:p>
                  </a:txBody>
                  <a:tcPr anchor="ctr"/>
                </a:tc>
                <a:tc>
                  <a:txBody>
                    <a:bodyPr/>
                    <a:lstStyle/>
                    <a:p>
                      <a:pPr algn="ctr"/>
                      <a:r>
                        <a:rPr lang="en-US" altLang="zh-CN" sz="1100" kern="0" dirty="0" smtClean="0">
                          <a:solidFill>
                            <a:sysClr val="windowText" lastClr="000000"/>
                          </a:solidFill>
                          <a:latin typeface="+mn-ea"/>
                          <a:ea typeface="+mn-ea"/>
                        </a:rPr>
                        <a:t>100</a:t>
                      </a:r>
                      <a:r>
                        <a:rPr lang="zh-CN" altLang="en-US" sz="1100" kern="0" dirty="0" smtClean="0">
                          <a:solidFill>
                            <a:sysClr val="windowText" lastClr="000000"/>
                          </a:solidFill>
                          <a:latin typeface="+mn-ea"/>
                          <a:ea typeface="+mn-ea"/>
                        </a:rPr>
                        <a:t>元</a:t>
                      </a:r>
                      <a:r>
                        <a:rPr lang="en-US" altLang="zh-CN" sz="1100" kern="0" dirty="0" smtClean="0">
                          <a:solidFill>
                            <a:sysClr val="windowText" lastClr="000000"/>
                          </a:solidFill>
                          <a:latin typeface="+mn-ea"/>
                          <a:ea typeface="+mn-ea"/>
                        </a:rPr>
                        <a:t>/</a:t>
                      </a:r>
                      <a:r>
                        <a:rPr lang="zh-CN" altLang="en-US" sz="1100" kern="0" dirty="0" smtClean="0">
                          <a:solidFill>
                            <a:sysClr val="windowText" lastClr="000000"/>
                          </a:solidFill>
                          <a:latin typeface="+mn-ea"/>
                          <a:ea typeface="+mn-ea"/>
                        </a:rPr>
                        <a:t>天</a:t>
                      </a:r>
                      <a:r>
                        <a:rPr lang="en-US" altLang="zh-CN" sz="1100" kern="0" dirty="0" smtClean="0">
                          <a:solidFill>
                            <a:sysClr val="windowText" lastClr="000000"/>
                          </a:solidFill>
                          <a:latin typeface="+mn-ea"/>
                          <a:ea typeface="+mn-ea"/>
                        </a:rPr>
                        <a:t>×21</a:t>
                      </a:r>
                      <a:r>
                        <a:rPr lang="zh-CN" altLang="en-US" sz="1100" kern="0" dirty="0" smtClean="0">
                          <a:solidFill>
                            <a:sysClr val="windowText" lastClr="000000"/>
                          </a:solidFill>
                          <a:latin typeface="+mn-ea"/>
                          <a:ea typeface="+mn-ea"/>
                        </a:rPr>
                        <a:t>天＝￥</a:t>
                      </a:r>
                      <a:r>
                        <a:rPr lang="en-US" altLang="zh-CN" sz="1100" kern="0" dirty="0" smtClean="0">
                          <a:solidFill>
                            <a:sysClr val="windowText" lastClr="000000"/>
                          </a:solidFill>
                          <a:latin typeface="+mn-ea"/>
                          <a:ea typeface="+mn-ea"/>
                        </a:rPr>
                        <a:t>2,100</a:t>
                      </a:r>
                      <a:r>
                        <a:rPr lang="zh-CN" altLang="en-US" sz="1100" kern="0" dirty="0" smtClean="0">
                          <a:solidFill>
                            <a:sysClr val="windowText" lastClr="000000"/>
                          </a:solidFill>
                          <a:latin typeface="+mn-ea"/>
                          <a:ea typeface="+mn-ea"/>
                        </a:rPr>
                        <a:t>元</a:t>
                      </a:r>
                      <a:endParaRPr lang="zh-CN" altLang="en-US" sz="1100" kern="0" dirty="0" smtClean="0">
                        <a:solidFill>
                          <a:sysClr val="windowText" lastClr="000000"/>
                        </a:solidFill>
                        <a:latin typeface="+mn-ea"/>
                        <a:ea typeface="+mn-ea"/>
                      </a:endParaRPr>
                    </a:p>
                  </a:txBody>
                  <a:tcPr anchor="ctr"/>
                </a:tc>
              </a:tr>
              <a:tr h="427355">
                <a:tc>
                  <a:txBody>
                    <a:bodyPr/>
                    <a:lstStyle/>
                    <a:p>
                      <a:pPr algn="ctr">
                        <a:spcBef>
                          <a:spcPts val="0"/>
                        </a:spcBef>
                        <a:spcAft>
                          <a:spcPts val="0"/>
                        </a:spcAft>
                        <a:buClrTx/>
                        <a:buSzTx/>
                        <a:buFontTx/>
                        <a:buNone/>
                        <a:defRPr/>
                      </a:pPr>
                      <a:r>
                        <a:rPr lang="zh-CN" altLang="en-US" sz="1100" kern="0" dirty="0" smtClean="0">
                          <a:solidFill>
                            <a:schemeClr val="tx1"/>
                          </a:solidFill>
                          <a:latin typeface="+mn-ea"/>
                        </a:rPr>
                        <a:t>住院综合（重疾）险（福利社</a:t>
                      </a:r>
                      <a:r>
                        <a:rPr lang="en-US" altLang="zh-CN" sz="1100" kern="0" dirty="0" smtClean="0">
                          <a:solidFill>
                            <a:schemeClr val="tx1"/>
                          </a:solidFill>
                          <a:latin typeface="+mn-ea"/>
                        </a:rPr>
                        <a:t>APP</a:t>
                      </a:r>
                      <a:r>
                        <a:rPr lang="zh-CN" altLang="en-US" sz="1100" kern="0" dirty="0" smtClean="0">
                          <a:solidFill>
                            <a:schemeClr val="tx1"/>
                          </a:solidFill>
                          <a:latin typeface="+mn-ea"/>
                        </a:rPr>
                        <a:t>）</a:t>
                      </a:r>
                      <a:endParaRPr lang="zh-CN" altLang="en-US" sz="1100" kern="0" dirty="0" smtClean="0">
                        <a:solidFill>
                          <a:schemeClr val="tx1"/>
                        </a:solidFill>
                        <a:latin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chemeClr val="tx1"/>
                          </a:solidFill>
                          <a:latin typeface="+mn-ea"/>
                          <a:sym typeface="+mn-ea"/>
                        </a:rPr>
                        <a:t>①（自付费）：员工、内退和退休人员按年龄段</a:t>
                      </a:r>
                      <a:endParaRPr lang="zh-CN" altLang="en-US" sz="1100" kern="0" dirty="0" smtClean="0">
                        <a:solidFill>
                          <a:schemeClr val="tx1"/>
                        </a:solidFill>
                        <a:latin typeface="+mn-ea"/>
                        <a:sym typeface="+mn-ea"/>
                      </a:endParaRPr>
                    </a:p>
                  </a:txBody>
                  <a:tcPr anchor="ctr"/>
                </a:tc>
                <a:tc>
                  <a:txBody>
                    <a:bodyPr/>
                    <a:lstStyle/>
                    <a:p>
                      <a:pPr algn="ctr">
                        <a:spcBef>
                          <a:spcPts val="0"/>
                        </a:spcBef>
                        <a:spcAft>
                          <a:spcPts val="0"/>
                        </a:spcAft>
                        <a:buClrTx/>
                        <a:buSzTx/>
                        <a:buFontTx/>
                        <a:buNone/>
                        <a:defRPr/>
                      </a:pPr>
                      <a:r>
                        <a:rPr lang="zh-CN" altLang="en-US" sz="1100" kern="0" dirty="0" smtClean="0">
                          <a:solidFill>
                            <a:sysClr val="windowText" lastClr="000000"/>
                          </a:solidFill>
                          <a:latin typeface="+mn-ea"/>
                          <a:sym typeface="+mn-ea"/>
                        </a:rPr>
                        <a:t>住院补偿金</a:t>
                      </a:r>
                      <a:endParaRPr lang="zh-CN" altLang="en-US" sz="1100" kern="0" dirty="0" smtClean="0">
                        <a:solidFill>
                          <a:schemeClr val="tx1"/>
                        </a:solidFill>
                        <a:latin typeface="+mn-ea"/>
                        <a:ea typeface="+mn-ea"/>
                      </a:endParaRPr>
                    </a:p>
                  </a:txBody>
                  <a:tcPr anchor="ctr"/>
                </a:tc>
                <a:tc>
                  <a:txBody>
                    <a:bodyPr/>
                    <a:lstStyle/>
                    <a:p>
                      <a:pPr marL="0" marR="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ysClr val="windowText" lastClr="000000"/>
                          </a:solidFill>
                          <a:latin typeface="+mn-ea"/>
                          <a:sym typeface="+mn-ea"/>
                        </a:rPr>
                        <a:t>（￥</a:t>
                      </a:r>
                      <a:r>
                        <a:rPr lang="en-US" altLang="zh-CN" sz="1100" kern="0" dirty="0" smtClean="0">
                          <a:solidFill>
                            <a:sysClr val="windowText" lastClr="000000"/>
                          </a:solidFill>
                          <a:latin typeface="+mn-ea"/>
                          <a:sym typeface="+mn-ea"/>
                        </a:rPr>
                        <a:t>56,000-</a:t>
                      </a:r>
                      <a:r>
                        <a:rPr lang="zh-CN" altLang="en-US" sz="1100" kern="0" dirty="0" smtClean="0">
                          <a:solidFill>
                            <a:sysClr val="windowText" lastClr="000000"/>
                          </a:solidFill>
                          <a:latin typeface="+mn-ea"/>
                          <a:sym typeface="+mn-ea"/>
                        </a:rPr>
                        <a:t>￥</a:t>
                      </a:r>
                      <a:r>
                        <a:rPr lang="en-US" altLang="zh-CN" sz="1100" kern="0" dirty="0" smtClean="0">
                          <a:solidFill>
                            <a:sysClr val="windowText" lastClr="000000"/>
                          </a:solidFill>
                          <a:latin typeface="+mn-ea"/>
                          <a:sym typeface="+mn-ea"/>
                        </a:rPr>
                        <a:t>33,600-</a:t>
                      </a:r>
                      <a:r>
                        <a:rPr lang="zh-CN" altLang="en-US" sz="1100" kern="0" dirty="0" smtClean="0">
                          <a:solidFill>
                            <a:sysClr val="windowText" lastClr="000000"/>
                          </a:solidFill>
                          <a:latin typeface="+mn-ea"/>
                          <a:sym typeface="+mn-ea"/>
                        </a:rPr>
                        <a:t>￥</a:t>
                      </a:r>
                      <a:r>
                        <a:rPr lang="en-US" altLang="zh-CN" sz="1100" kern="0" dirty="0" smtClean="0">
                          <a:solidFill>
                            <a:sysClr val="windowText" lastClr="000000"/>
                          </a:solidFill>
                          <a:latin typeface="+mn-ea"/>
                          <a:sym typeface="+mn-ea"/>
                        </a:rPr>
                        <a:t>9,000</a:t>
                      </a:r>
                      <a:r>
                        <a:rPr lang="en-US" altLang="zh-CN" sz="1100" kern="0" dirty="0" smtClean="0">
                          <a:solidFill>
                            <a:schemeClr val="bg2"/>
                          </a:solidFill>
                          <a:latin typeface="+mn-ea"/>
                          <a:sym typeface="+mn-ea"/>
                        </a:rPr>
                        <a:t>-</a:t>
                      </a:r>
                      <a:r>
                        <a:rPr lang="zh-CN" altLang="en-US" sz="1100" kern="0" dirty="0" smtClean="0">
                          <a:solidFill>
                            <a:schemeClr val="bg2"/>
                          </a:solidFill>
                          <a:latin typeface="+mn-ea"/>
                          <a:sym typeface="+mn-ea"/>
                        </a:rPr>
                        <a:t>￥</a:t>
                      </a:r>
                      <a:r>
                        <a:rPr lang="en-US" altLang="zh-CN" sz="1100" kern="0" dirty="0" smtClean="0">
                          <a:solidFill>
                            <a:schemeClr val="bg2"/>
                          </a:solidFill>
                          <a:latin typeface="+mn-ea"/>
                          <a:sym typeface="+mn-ea"/>
                        </a:rPr>
                        <a:t>3,000</a:t>
                      </a:r>
                      <a:r>
                        <a:rPr lang="zh-CN" altLang="en-US" sz="1100" kern="0" dirty="0" smtClean="0">
                          <a:solidFill>
                            <a:sysClr val="windowText" lastClr="000000"/>
                          </a:solidFill>
                          <a:latin typeface="+mn-ea"/>
                          <a:sym typeface="+mn-ea"/>
                        </a:rPr>
                        <a:t>）</a:t>
                      </a:r>
                      <a:r>
                        <a:rPr lang="en-US" altLang="zh-CN" sz="1100" kern="0" dirty="0" smtClean="0">
                          <a:solidFill>
                            <a:sysClr val="windowText" lastClr="000000"/>
                          </a:solidFill>
                          <a:latin typeface="+mn-ea"/>
                          <a:sym typeface="+mn-ea"/>
                        </a:rPr>
                        <a:t>×100%+</a:t>
                      </a:r>
                      <a:r>
                        <a:rPr lang="zh-CN" altLang="en-US" sz="1100" kern="0" dirty="0" smtClean="0">
                          <a:solidFill>
                            <a:sysClr val="windowText" lastClr="000000"/>
                          </a:solidFill>
                          <a:latin typeface="+mn-ea"/>
                          <a:sym typeface="+mn-ea"/>
                        </a:rPr>
                        <a:t>￥</a:t>
                      </a:r>
                      <a:r>
                        <a:rPr lang="en-US" altLang="zh-CN" sz="1100" kern="0" dirty="0" smtClean="0">
                          <a:solidFill>
                            <a:sysClr val="windowText" lastClr="000000"/>
                          </a:solidFill>
                          <a:latin typeface="+mn-ea"/>
                          <a:sym typeface="+mn-ea"/>
                        </a:rPr>
                        <a:t>9,000×25%=</a:t>
                      </a:r>
                      <a:r>
                        <a:rPr lang="zh-CN" altLang="en-US" sz="1100" kern="0" dirty="0" smtClean="0">
                          <a:solidFill>
                            <a:sysClr val="windowText" lastClr="000000"/>
                          </a:solidFill>
                          <a:latin typeface="+mn-ea"/>
                          <a:sym typeface="+mn-ea"/>
                        </a:rPr>
                        <a:t>￥</a:t>
                      </a:r>
                      <a:r>
                        <a:rPr lang="en-US" altLang="zh-CN" sz="1100" kern="0" dirty="0" smtClean="0">
                          <a:solidFill>
                            <a:sysClr val="windowText" lastClr="000000"/>
                          </a:solidFill>
                          <a:latin typeface="+mn-ea"/>
                          <a:sym typeface="+mn-ea"/>
                        </a:rPr>
                        <a:t>12,650</a:t>
                      </a:r>
                      <a:r>
                        <a:rPr lang="zh-CN" altLang="en-US" sz="1100" kern="0" dirty="0" smtClean="0">
                          <a:solidFill>
                            <a:sysClr val="windowText" lastClr="000000"/>
                          </a:solidFill>
                          <a:latin typeface="+mn-ea"/>
                          <a:sym typeface="+mn-ea"/>
                        </a:rPr>
                        <a:t>元</a:t>
                      </a:r>
                      <a:endParaRPr lang="zh-CN" altLang="en-US" sz="1100" kern="0" dirty="0" smtClean="0">
                        <a:solidFill>
                          <a:schemeClr val="tx1"/>
                        </a:solidFill>
                        <a:latin typeface="+mn-ea"/>
                        <a:ea typeface="+mn-ea"/>
                      </a:endParaRPr>
                    </a:p>
                  </a:txBody>
                  <a:tcPr anchor="ctr"/>
                </a:tc>
              </a:tr>
              <a:tr h="427990">
                <a:tc>
                  <a:txBody>
                    <a:bodyPr/>
                    <a:lstStyle/>
                    <a:p>
                      <a:pPr algn="ctr">
                        <a:spcBef>
                          <a:spcPts val="0"/>
                        </a:spcBef>
                        <a:spcAft>
                          <a:spcPts val="0"/>
                        </a:spcAft>
                        <a:buClrTx/>
                        <a:buSzTx/>
                        <a:buFontTx/>
                        <a:defRPr/>
                      </a:pPr>
                      <a:r>
                        <a:rPr lang="zh-CN" altLang="en-US" sz="1100" kern="0" dirty="0" smtClean="0">
                          <a:solidFill>
                            <a:srgbClr val="FF0000"/>
                          </a:solidFill>
                          <a:latin typeface="+mn-ea"/>
                        </a:rPr>
                        <a:t>省公司济难解困互助会（自己</a:t>
                      </a:r>
                      <a:r>
                        <a:rPr lang="en-US" altLang="zh-CN" sz="1100" kern="0" dirty="0" smtClean="0">
                          <a:solidFill>
                            <a:srgbClr val="FF0000"/>
                          </a:solidFill>
                          <a:latin typeface="+mn-ea"/>
                        </a:rPr>
                        <a:t>OA</a:t>
                      </a:r>
                      <a:r>
                        <a:rPr lang="zh-CN" altLang="en-US" sz="1100" kern="0" dirty="0" smtClean="0">
                          <a:solidFill>
                            <a:srgbClr val="FF0000"/>
                          </a:solidFill>
                          <a:latin typeface="+mn-ea"/>
                        </a:rPr>
                        <a:t>申请）</a:t>
                      </a:r>
                      <a:endParaRPr lang="zh-CN" altLang="en-US" sz="1100" kern="0" dirty="0" smtClean="0">
                        <a:solidFill>
                          <a:srgbClr val="FF0000"/>
                        </a:solidFill>
                        <a:latin typeface="+mn-ea"/>
                      </a:endParaRPr>
                    </a:p>
                  </a:txBody>
                  <a:tcPr anchor="ctr"/>
                </a:tc>
                <a:tc>
                  <a:txBody>
                    <a:bodyPr/>
                    <a:lstStyle/>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①（公司付费）：240元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ea typeface="+mn-ea"/>
                      </a:endParaRPr>
                    </a:p>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②（自付费）：员工、内退和退休人员60元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sym typeface="+mn-ea"/>
                      </a:endParaRPr>
                    </a:p>
                  </a:txBody>
                  <a:tcPr anchor="ctr"/>
                </a:tc>
                <a:tc>
                  <a:txBody>
                    <a:bodyPr/>
                    <a:lstStyle/>
                    <a:p>
                      <a:pPr algn="ctr">
                        <a:spcBef>
                          <a:spcPts val="0"/>
                        </a:spcBef>
                        <a:spcAft>
                          <a:spcPts val="0"/>
                        </a:spcAft>
                        <a:buClrTx/>
                        <a:buSzTx/>
                        <a:buFontTx/>
                        <a:defRPr/>
                      </a:pPr>
                      <a:r>
                        <a:rPr lang="zh-CN" altLang="en-US" sz="1100" kern="0" dirty="0" smtClean="0">
                          <a:solidFill>
                            <a:srgbClr val="FF0000"/>
                          </a:solidFill>
                          <a:latin typeface="+mn-ea"/>
                          <a:ea typeface="+mn-ea"/>
                        </a:rPr>
                        <a:t>重大疾病慰问金</a:t>
                      </a:r>
                      <a:endParaRPr lang="zh-CN" altLang="en-US" sz="1100" kern="0" dirty="0" smtClean="0">
                        <a:solidFill>
                          <a:srgbClr val="FF0000"/>
                        </a:solidFill>
                        <a:latin typeface="+mn-ea"/>
                        <a:ea typeface="+mn-ea"/>
                      </a:endParaRPr>
                    </a:p>
                  </a:txBody>
                  <a:tcPr anchor="ctr"/>
                </a:tc>
                <a:tc>
                  <a:txBody>
                    <a:bodyPr/>
                    <a:lstStyle/>
                    <a:p>
                      <a:pPr marL="0" marR="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ea typeface="+mn-ea"/>
                        </a:rPr>
                        <a:t>￥3,000元</a:t>
                      </a:r>
                      <a:endParaRPr lang="zh-CN" altLang="en-US" sz="1100" kern="0" dirty="0" smtClean="0">
                        <a:solidFill>
                          <a:srgbClr val="FF0000"/>
                        </a:solidFill>
                        <a:latin typeface="+mn-ea"/>
                        <a:ea typeface="+mn-ea"/>
                      </a:endParaRPr>
                    </a:p>
                  </a:txBody>
                  <a:tcPr anchor="ctr"/>
                </a:tc>
              </a:tr>
              <a:tr h="458470">
                <a:tc>
                  <a:txBody>
                    <a:bodyPr/>
                    <a:lstStyle/>
                    <a:p>
                      <a:pPr marL="0" marR="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rPr>
                        <a:t>分公司在职职工爱心互助会（基层工会申请）</a:t>
                      </a:r>
                      <a:endParaRPr lang="zh-CN" altLang="en-US" sz="1100" kern="0" dirty="0" smtClean="0">
                        <a:solidFill>
                          <a:srgbClr val="FF0000"/>
                        </a:solidFill>
                        <a:latin typeface="+mn-ea"/>
                      </a:endParaRPr>
                    </a:p>
                  </a:txBody>
                  <a:tcPr anchor="ctr"/>
                </a:tc>
                <a:tc>
                  <a:txBody>
                    <a:bodyPr/>
                    <a:lstStyle/>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①（工会付费）：100元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ea typeface="+mn-ea"/>
                      </a:endParaRPr>
                    </a:p>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②（自付费）：新入职员工一次性缴纳</a:t>
                      </a:r>
                      <a:r>
                        <a:rPr lang="en-US" altLang="zh-CN" sz="1100" kern="0" dirty="0" smtClean="0">
                          <a:solidFill>
                            <a:srgbClr val="FF0000"/>
                          </a:solidFill>
                          <a:latin typeface="+mn-ea"/>
                          <a:sym typeface="+mn-ea"/>
                        </a:rPr>
                        <a:t>100</a:t>
                      </a:r>
                      <a:r>
                        <a:rPr lang="zh-CN" altLang="en-US" sz="1100" kern="0" dirty="0" smtClean="0">
                          <a:solidFill>
                            <a:srgbClr val="FF0000"/>
                          </a:solidFill>
                          <a:latin typeface="+mn-ea"/>
                          <a:sym typeface="+mn-ea"/>
                        </a:rPr>
                        <a:t>元</a:t>
                      </a:r>
                      <a:endParaRPr lang="zh-CN" altLang="en-US" sz="1100" kern="0" dirty="0" smtClean="0">
                        <a:solidFill>
                          <a:srgbClr val="FF0000"/>
                        </a:solidFill>
                        <a:latin typeface="+mn-ea"/>
                        <a:sym typeface="+mn-ea"/>
                      </a:endParaRPr>
                    </a:p>
                  </a:txBody>
                  <a:tcPr anchor="ctr"/>
                </a:tc>
                <a:tc>
                  <a:txBody>
                    <a:bodyPr/>
                    <a:lstStyle/>
                    <a:p>
                      <a:pPr marL="0" marR="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ea typeface="+mn-ea"/>
                        </a:rPr>
                        <a:t>重大疾病慰问金</a:t>
                      </a:r>
                      <a:endParaRPr lang="zh-CN" altLang="en-US" sz="1100" kern="0" dirty="0" smtClean="0">
                        <a:solidFill>
                          <a:srgbClr val="FF0000"/>
                        </a:solidFill>
                        <a:latin typeface="+mn-ea"/>
                        <a:ea typeface="+mn-ea"/>
                      </a:endParaRPr>
                    </a:p>
                  </a:txBody>
                  <a:tcPr anchor="ctr"/>
                </a:tc>
                <a:tc>
                  <a:txBody>
                    <a:bodyPr/>
                    <a:lstStyle/>
                    <a:p>
                      <a:pPr marL="0" marR="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ea typeface="+mn-ea"/>
                        </a:rPr>
                        <a:t>￥10,000元</a:t>
                      </a:r>
                      <a:endParaRPr lang="zh-CN" altLang="en-US" sz="1100" kern="0" dirty="0" smtClean="0">
                        <a:solidFill>
                          <a:srgbClr val="FF0000"/>
                        </a:solidFill>
                        <a:latin typeface="+mn-ea"/>
                        <a:ea typeface="+mn-ea"/>
                      </a:endParaRPr>
                    </a:p>
                  </a:txBody>
                  <a:tcPr anchor="ctr"/>
                </a:tc>
              </a:tr>
              <a:tr h="427355">
                <a:tc>
                  <a:txBody>
                    <a:bodyPr/>
                    <a:lstStyle/>
                    <a:p>
                      <a:pPr algn="ctr">
                        <a:spcBef>
                          <a:spcPts val="0"/>
                        </a:spcBef>
                        <a:spcAft>
                          <a:spcPts val="0"/>
                        </a:spcAft>
                        <a:buClrTx/>
                        <a:buSzTx/>
                        <a:buFontTx/>
                        <a:defRPr/>
                      </a:pPr>
                      <a:r>
                        <a:rPr lang="zh-CN" altLang="en-US" sz="1100" kern="0" dirty="0" smtClean="0">
                          <a:solidFill>
                            <a:srgbClr val="FF0000"/>
                          </a:solidFill>
                          <a:latin typeface="+mn-ea"/>
                        </a:rPr>
                        <a:t>省总在职职工住院医疗互助保障计划（二次医保）拿回执到市一宫</a:t>
                      </a:r>
                      <a:endParaRPr lang="zh-CN" altLang="en-US" sz="1100" kern="0" dirty="0" smtClean="0">
                        <a:solidFill>
                          <a:srgbClr val="FF0000"/>
                        </a:solidFill>
                        <a:latin typeface="+mn-ea"/>
                        <a:ea typeface="+mn-ea"/>
                        <a:cs typeface="+mn-cs"/>
                      </a:endParaRPr>
                    </a:p>
                  </a:txBody>
                  <a:tcPr anchor="ctr"/>
                </a:tc>
                <a:tc>
                  <a:txBody>
                    <a:bodyPr/>
                    <a:lstStyle/>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①（市总补贴）：75元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年（有名额限制）</a:t>
                      </a:r>
                      <a:endParaRPr lang="zh-CN" altLang="en-US" sz="1100" kern="0" dirty="0" smtClean="0">
                        <a:solidFill>
                          <a:srgbClr val="FF0000"/>
                        </a:solidFill>
                        <a:latin typeface="+mn-ea"/>
                        <a:ea typeface="+mn-ea"/>
                      </a:endParaRPr>
                    </a:p>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②（公司付费）：20元或95元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sym typeface="+mn-ea"/>
                      </a:endParaRPr>
                    </a:p>
                  </a:txBody>
                  <a:tcPr anchor="ctr"/>
                </a:tc>
                <a:tc>
                  <a:txBody>
                    <a:bodyPr/>
                    <a:lstStyle/>
                    <a:p>
                      <a:pPr algn="ctr">
                        <a:spcBef>
                          <a:spcPts val="0"/>
                        </a:spcBef>
                        <a:spcAft>
                          <a:spcPts val="0"/>
                        </a:spcAft>
                        <a:buClrTx/>
                        <a:buSzTx/>
                        <a:buFontTx/>
                        <a:defRPr/>
                      </a:pPr>
                      <a:r>
                        <a:rPr lang="zh-CN" altLang="en-US" sz="1100" kern="0" dirty="0" smtClean="0">
                          <a:solidFill>
                            <a:srgbClr val="FF0000"/>
                          </a:solidFill>
                          <a:latin typeface="+mn-ea"/>
                          <a:ea typeface="+mn-ea"/>
                          <a:cs typeface="+mn-cs"/>
                          <a:sym typeface="Arial" panose="020B0604020202020204" pitchFamily="34" charset="0"/>
                        </a:rPr>
                        <a:t>住院保障金</a:t>
                      </a:r>
                      <a:endParaRPr lang="zh-CN" altLang="en-US" sz="1100" kern="0" dirty="0" smtClean="0">
                        <a:solidFill>
                          <a:srgbClr val="FF0000"/>
                        </a:solidFill>
                        <a:latin typeface="+mn-ea"/>
                        <a:ea typeface="+mn-ea"/>
                        <a:cs typeface="+mn-cs"/>
                        <a:sym typeface="Arial" panose="020B0604020202020204" pitchFamily="34" charset="0"/>
                      </a:endParaRPr>
                    </a:p>
                  </a:txBody>
                  <a:tcPr anchor="ctr"/>
                </a:tc>
                <a:tc>
                  <a:txBody>
                    <a:bodyPr/>
                    <a:lstStyle/>
                    <a:p>
                      <a:pPr marL="0" marR="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ea typeface="+mn-ea"/>
                        </a:rPr>
                        <a:t>￥</a:t>
                      </a:r>
                      <a:r>
                        <a:rPr lang="en-US" altLang="zh-CN" sz="1100" kern="0" dirty="0" smtClean="0">
                          <a:solidFill>
                            <a:srgbClr val="FF0000"/>
                          </a:solidFill>
                          <a:latin typeface="+mn-ea"/>
                          <a:ea typeface="+mn-ea"/>
                        </a:rPr>
                        <a:t>6</a:t>
                      </a:r>
                      <a:r>
                        <a:rPr lang="zh-CN" altLang="en-US" sz="1100" kern="0" dirty="0" smtClean="0">
                          <a:solidFill>
                            <a:srgbClr val="FF0000"/>
                          </a:solidFill>
                          <a:latin typeface="+mn-ea"/>
                          <a:ea typeface="+mn-ea"/>
                        </a:rPr>
                        <a:t>,</a:t>
                      </a:r>
                      <a:r>
                        <a:rPr lang="en-US" altLang="zh-CN" sz="1100" kern="0" dirty="0" smtClean="0">
                          <a:solidFill>
                            <a:srgbClr val="FF0000"/>
                          </a:solidFill>
                          <a:latin typeface="+mn-ea"/>
                          <a:ea typeface="+mn-ea"/>
                        </a:rPr>
                        <a:t>0</a:t>
                      </a:r>
                      <a:r>
                        <a:rPr lang="zh-CN" altLang="en-US" sz="1100" kern="0" dirty="0" smtClean="0">
                          <a:solidFill>
                            <a:srgbClr val="FF0000"/>
                          </a:solidFill>
                          <a:latin typeface="+mn-ea"/>
                          <a:ea typeface="+mn-ea"/>
                        </a:rPr>
                        <a:t>00</a:t>
                      </a:r>
                      <a:r>
                        <a:rPr lang="zh-CN" altLang="en-US" sz="1100" kern="0" dirty="0" smtClean="0">
                          <a:solidFill>
                            <a:srgbClr val="FF0000"/>
                          </a:solidFill>
                          <a:latin typeface="+mn-ea"/>
                          <a:ea typeface="+mn-ea"/>
                          <a:cs typeface="+mn-cs"/>
                          <a:sym typeface="Arial" panose="020B0604020202020204" pitchFamily="34" charset="0"/>
                        </a:rPr>
                        <a:t>×</a:t>
                      </a:r>
                      <a:r>
                        <a:rPr lang="en-US" altLang="zh-CN" sz="1100" kern="0" dirty="0" smtClean="0">
                          <a:solidFill>
                            <a:srgbClr val="FF0000"/>
                          </a:solidFill>
                          <a:latin typeface="+mn-ea"/>
                          <a:ea typeface="+mn-ea"/>
                          <a:cs typeface="+mn-cs"/>
                          <a:sym typeface="Arial" panose="020B0604020202020204" pitchFamily="34" charset="0"/>
                        </a:rPr>
                        <a:t>8</a:t>
                      </a:r>
                      <a:r>
                        <a:rPr lang="zh-CN" altLang="en-US" sz="1100" kern="0" dirty="0" smtClean="0">
                          <a:solidFill>
                            <a:srgbClr val="FF0000"/>
                          </a:solidFill>
                          <a:latin typeface="+mn-ea"/>
                          <a:ea typeface="+mn-ea"/>
                          <a:cs typeface="+mn-cs"/>
                          <a:sym typeface="Arial" panose="020B0604020202020204" pitchFamily="34" charset="0"/>
                        </a:rPr>
                        <a:t>0</a:t>
                      </a:r>
                      <a:r>
                        <a:rPr lang="zh-CN" altLang="en-US" sz="1100" kern="0" dirty="0" smtClean="0">
                          <a:solidFill>
                            <a:srgbClr val="FF0000"/>
                          </a:solidFill>
                          <a:latin typeface="+mn-ea"/>
                          <a:ea typeface="+mn-ea"/>
                        </a:rPr>
                        <a:t>%=￥</a:t>
                      </a:r>
                      <a:r>
                        <a:rPr lang="en-US" altLang="zh-CN" sz="1100" kern="0" dirty="0" smtClean="0">
                          <a:solidFill>
                            <a:srgbClr val="FF0000"/>
                          </a:solidFill>
                          <a:latin typeface="+mn-ea"/>
                          <a:ea typeface="+mn-ea"/>
                        </a:rPr>
                        <a:t>4</a:t>
                      </a:r>
                      <a:r>
                        <a:rPr lang="zh-CN" altLang="en-US" sz="1100" kern="0" dirty="0" smtClean="0">
                          <a:solidFill>
                            <a:srgbClr val="FF0000"/>
                          </a:solidFill>
                          <a:latin typeface="+mn-ea"/>
                          <a:ea typeface="+mn-ea"/>
                        </a:rPr>
                        <a:t>,</a:t>
                      </a:r>
                      <a:r>
                        <a:rPr lang="en-US" altLang="zh-CN" sz="1100" kern="0" dirty="0" smtClean="0">
                          <a:solidFill>
                            <a:srgbClr val="FF0000"/>
                          </a:solidFill>
                          <a:latin typeface="+mn-ea"/>
                          <a:ea typeface="+mn-ea"/>
                        </a:rPr>
                        <a:t>800</a:t>
                      </a:r>
                      <a:r>
                        <a:rPr lang="zh-CN" altLang="en-US" sz="1100" kern="0" dirty="0" smtClean="0">
                          <a:solidFill>
                            <a:srgbClr val="FF0000"/>
                          </a:solidFill>
                          <a:latin typeface="+mn-ea"/>
                          <a:ea typeface="+mn-ea"/>
                        </a:rPr>
                        <a:t>元</a:t>
                      </a:r>
                      <a:endParaRPr lang="zh-CN" altLang="en-US" sz="1100" kern="0" dirty="0" smtClean="0">
                        <a:solidFill>
                          <a:srgbClr val="FF0000"/>
                        </a:solidFill>
                        <a:latin typeface="+mn-ea"/>
                        <a:ea typeface="+mn-ea"/>
                      </a:endParaRPr>
                    </a:p>
                  </a:txBody>
                  <a:tcPr anchor="ctr"/>
                </a:tc>
              </a:tr>
              <a:tr h="427990">
                <a:tc>
                  <a:txBody>
                    <a:bodyPr/>
                    <a:lstStyle/>
                    <a:p>
                      <a:pPr algn="ctr">
                        <a:spcBef>
                          <a:spcPts val="0"/>
                        </a:spcBef>
                        <a:spcAft>
                          <a:spcPts val="0"/>
                        </a:spcAft>
                        <a:buClrTx/>
                        <a:buSzTx/>
                        <a:buFontTx/>
                        <a:defRPr/>
                      </a:pPr>
                      <a:r>
                        <a:rPr lang="zh-CN" altLang="en-US" sz="1100" kern="0" dirty="0" smtClean="0">
                          <a:solidFill>
                            <a:srgbClr val="FF0000"/>
                          </a:solidFill>
                          <a:latin typeface="+mn-ea"/>
                        </a:rPr>
                        <a:t>市总</a:t>
                      </a:r>
                      <a:r>
                        <a:rPr lang="zh-CN" altLang="en-US" sz="1100" kern="0" dirty="0" smtClean="0">
                          <a:solidFill>
                            <a:srgbClr val="FF0000"/>
                          </a:solidFill>
                          <a:latin typeface="+mn-ea"/>
                          <a:sym typeface="+mn-ea"/>
                        </a:rPr>
                        <a:t>在职</a:t>
                      </a:r>
                      <a:r>
                        <a:rPr lang="zh-CN" altLang="en-US" sz="1100" kern="0" dirty="0" smtClean="0">
                          <a:solidFill>
                            <a:srgbClr val="FF0000"/>
                          </a:solidFill>
                          <a:latin typeface="+mn-ea"/>
                        </a:rPr>
                        <a:t>职工重大疾病互助保障计划</a:t>
                      </a:r>
                      <a:r>
                        <a:rPr lang="zh-CN" altLang="en-US" sz="1100" dirty="0" smtClean="0">
                          <a:solidFill>
                            <a:srgbClr val="FF0000"/>
                          </a:solidFill>
                          <a:sym typeface="+mn-ea"/>
                        </a:rPr>
                        <a:t>（网上服务平台）</a:t>
                      </a:r>
                      <a:endParaRPr lang="zh-CN" altLang="en-US" sz="1100" dirty="0" smtClean="0">
                        <a:solidFill>
                          <a:srgbClr val="FF0000"/>
                        </a:solidFill>
                      </a:endParaRPr>
                    </a:p>
                    <a:p>
                      <a:pPr algn="ctr">
                        <a:spcBef>
                          <a:spcPts val="0"/>
                        </a:spcBef>
                        <a:spcAft>
                          <a:spcPts val="0"/>
                        </a:spcAft>
                        <a:buClrTx/>
                        <a:buSzTx/>
                        <a:buFontTx/>
                        <a:defRPr/>
                      </a:pPr>
                      <a:endParaRPr lang="zh-CN" altLang="en-US" sz="1100" kern="0" dirty="0" smtClean="0">
                        <a:solidFill>
                          <a:srgbClr val="FF0000"/>
                        </a:solidFill>
                        <a:latin typeface="+mn-ea"/>
                      </a:endParaRPr>
                    </a:p>
                  </a:txBody>
                  <a:tcPr anchor="ctr"/>
                </a:tc>
                <a:tc>
                  <a:txBody>
                    <a:bodyPr/>
                    <a:lstStyle/>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①（工会付费）：50元</a:t>
                      </a:r>
                      <a:r>
                        <a:rPr lang="en-US" altLang="zh-CN" sz="1100" kern="0" dirty="0" smtClean="0">
                          <a:solidFill>
                            <a:srgbClr val="FF0000"/>
                          </a:solidFill>
                          <a:latin typeface="+mn-ea"/>
                          <a:sym typeface="+mn-ea"/>
                        </a:rPr>
                        <a:t>/3</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ea typeface="+mn-ea"/>
                      </a:endParaRPr>
                    </a:p>
                    <a:p>
                      <a:pPr marL="0" marR="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②（自付费）：50元</a:t>
                      </a:r>
                      <a:r>
                        <a:rPr lang="en-US" altLang="zh-CN" sz="1100" kern="0" dirty="0" smtClean="0">
                          <a:solidFill>
                            <a:srgbClr val="FF0000"/>
                          </a:solidFill>
                          <a:latin typeface="+mn-ea"/>
                          <a:sym typeface="+mn-ea"/>
                        </a:rPr>
                        <a:t>/3</a:t>
                      </a:r>
                      <a:r>
                        <a:rPr lang="zh-CN" altLang="en-US" sz="1100" kern="0" dirty="0" smtClean="0">
                          <a:solidFill>
                            <a:srgbClr val="FF0000"/>
                          </a:solidFill>
                          <a:latin typeface="+mn-ea"/>
                          <a:sym typeface="+mn-ea"/>
                        </a:rPr>
                        <a:t>年（期满后，改</a:t>
                      </a:r>
                      <a:r>
                        <a:rPr lang="en-US" altLang="zh-CN" sz="1100" kern="0" dirty="0" smtClean="0">
                          <a:solidFill>
                            <a:srgbClr val="FF0000"/>
                          </a:solidFill>
                          <a:latin typeface="+mn-ea"/>
                          <a:sym typeface="+mn-ea"/>
                        </a:rPr>
                        <a:t>1</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sym typeface="+mn-ea"/>
                      </a:endParaRPr>
                    </a:p>
                  </a:txBody>
                  <a:tcPr anchor="ctr"/>
                </a:tc>
                <a:tc>
                  <a:txBody>
                    <a:bodyPr/>
                    <a:lstStyle/>
                    <a:p>
                      <a:pPr algn="ctr">
                        <a:spcBef>
                          <a:spcPts val="0"/>
                        </a:spcBef>
                        <a:spcAft>
                          <a:spcPts val="0"/>
                        </a:spcAft>
                        <a:buClrTx/>
                        <a:buSzTx/>
                        <a:buFontTx/>
                        <a:defRPr/>
                      </a:pPr>
                      <a:r>
                        <a:rPr lang="zh-CN" altLang="en-US" sz="1100" kern="0" dirty="0" smtClean="0">
                          <a:solidFill>
                            <a:srgbClr val="FF0000"/>
                          </a:solidFill>
                          <a:latin typeface="+mn-ea"/>
                          <a:ea typeface="+mn-ea"/>
                          <a:cs typeface="+mn-cs"/>
                          <a:sym typeface="Arial" panose="020B0604020202020204" pitchFamily="34" charset="0"/>
                        </a:rPr>
                        <a:t>重疾</a:t>
                      </a:r>
                      <a:r>
                        <a:rPr lang="zh-CN" altLang="en-US" sz="1100" kern="100" dirty="0" smtClean="0">
                          <a:solidFill>
                            <a:srgbClr val="FF0000"/>
                          </a:solidFill>
                          <a:sym typeface="Arial" panose="020B0604020202020204" pitchFamily="34" charset="0"/>
                        </a:rPr>
                        <a:t>互助</a:t>
                      </a:r>
                      <a:r>
                        <a:rPr lang="zh-CN" altLang="en-US" sz="1100" kern="0" dirty="0" smtClean="0">
                          <a:solidFill>
                            <a:srgbClr val="FF0000"/>
                          </a:solidFill>
                          <a:latin typeface="+mn-ea"/>
                          <a:ea typeface="+mn-ea"/>
                          <a:cs typeface="+mn-cs"/>
                          <a:sym typeface="Arial" panose="020B0604020202020204" pitchFamily="34" charset="0"/>
                        </a:rPr>
                        <a:t>金</a:t>
                      </a:r>
                      <a:endParaRPr lang="zh-CN" altLang="en-US" sz="1100" kern="0" dirty="0" smtClean="0">
                        <a:solidFill>
                          <a:srgbClr val="FF0000"/>
                        </a:solidFill>
                        <a:latin typeface="+mn-ea"/>
                        <a:ea typeface="+mn-ea"/>
                        <a:cs typeface="+mn-cs"/>
                        <a:sym typeface="Arial" panose="020B0604020202020204" pitchFamily="34" charset="0"/>
                      </a:endParaRPr>
                    </a:p>
                  </a:txBody>
                  <a:tcPr anchor="ctr"/>
                </a:tc>
                <a:tc>
                  <a:txBody>
                    <a:bodyPr/>
                    <a:lstStyle/>
                    <a:p>
                      <a:pPr algn="ctr">
                        <a:spcBef>
                          <a:spcPts val="0"/>
                        </a:spcBef>
                        <a:spcAft>
                          <a:spcPts val="0"/>
                        </a:spcAft>
                        <a:buClrTx/>
                        <a:buSzTx/>
                        <a:buFontTx/>
                        <a:defRPr/>
                      </a:pPr>
                      <a:r>
                        <a:rPr lang="zh-CN" altLang="en-US" sz="1100" kern="0" dirty="0" smtClean="0">
                          <a:solidFill>
                            <a:srgbClr val="FF0000"/>
                          </a:solidFill>
                          <a:latin typeface="+mn-ea"/>
                          <a:ea typeface="+mn-ea"/>
                        </a:rPr>
                        <a:t>￥20,000元</a:t>
                      </a:r>
                      <a:endParaRPr lang="zh-CN" altLang="en-US" sz="1100" kern="0" dirty="0" smtClean="0">
                        <a:solidFill>
                          <a:srgbClr val="FF0000"/>
                        </a:solidFill>
                        <a:latin typeface="+mn-ea"/>
                        <a:ea typeface="+mn-ea"/>
                      </a:endParaRPr>
                    </a:p>
                  </a:txBody>
                  <a:tcPr anchor="ctr"/>
                </a:tc>
              </a:tr>
              <a:tr h="427990">
                <a:tc>
                  <a:txBody>
                    <a:bodyPr/>
                    <a:lstStyle/>
                    <a:p>
                      <a:pPr algn="ctr">
                        <a:buNone/>
                      </a:pPr>
                      <a:r>
                        <a:rPr lang="zh-CN" altLang="en-US" sz="1100" dirty="0" smtClean="0">
                          <a:solidFill>
                            <a:srgbClr val="FF0000"/>
                          </a:solidFill>
                          <a:sym typeface="+mn-ea"/>
                        </a:rPr>
                        <a:t>市总</a:t>
                      </a:r>
                      <a:r>
                        <a:rPr lang="zh-CN" altLang="en-US" sz="1100" kern="0" dirty="0" smtClean="0">
                          <a:solidFill>
                            <a:srgbClr val="FF0000"/>
                          </a:solidFill>
                          <a:latin typeface="+mn-ea"/>
                          <a:sym typeface="+mn-ea"/>
                        </a:rPr>
                        <a:t>在职</a:t>
                      </a:r>
                      <a:r>
                        <a:rPr lang="zh-CN" altLang="en-US" sz="1100" dirty="0" smtClean="0">
                          <a:solidFill>
                            <a:srgbClr val="FF0000"/>
                          </a:solidFill>
                          <a:sym typeface="+mn-ea"/>
                        </a:rPr>
                        <a:t>女职工安康互助保障计划</a:t>
                      </a:r>
                      <a:r>
                        <a:rPr lang="zh-CN" altLang="en-US" sz="1100" dirty="0" smtClean="0">
                          <a:solidFill>
                            <a:srgbClr val="FF0000"/>
                          </a:solidFill>
                          <a:sym typeface="+mn-ea"/>
                        </a:rPr>
                        <a:t>（网上服务平台）</a:t>
                      </a:r>
                      <a:endParaRPr lang="zh-CN" altLang="en-US" sz="1100" dirty="0" smtClean="0">
                        <a:solidFill>
                          <a:srgbClr val="FF0000"/>
                        </a:solidFill>
                      </a:endParaRPr>
                    </a:p>
                    <a:p>
                      <a:pPr algn="ctr">
                        <a:buNone/>
                      </a:pPr>
                      <a:endParaRPr lang="zh-CN" altLang="en-US" sz="1100" dirty="0" smtClean="0">
                        <a:solidFill>
                          <a:srgbClr val="FF0000"/>
                        </a:solidFill>
                        <a:sym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①（工会付费）：</a:t>
                      </a:r>
                      <a:r>
                        <a:rPr lang="en-US" altLang="zh-CN" sz="1100" kern="0" dirty="0" smtClean="0">
                          <a:solidFill>
                            <a:srgbClr val="FF0000"/>
                          </a:solidFill>
                          <a:latin typeface="+mn-ea"/>
                          <a:sym typeface="+mn-ea"/>
                        </a:rPr>
                        <a:t>25</a:t>
                      </a:r>
                      <a:r>
                        <a:rPr lang="zh-CN" altLang="en-US" sz="1100" kern="0" dirty="0" smtClean="0">
                          <a:solidFill>
                            <a:srgbClr val="FF0000"/>
                          </a:solidFill>
                          <a:latin typeface="+mn-ea"/>
                          <a:sym typeface="+mn-ea"/>
                        </a:rPr>
                        <a:t>元</a:t>
                      </a:r>
                      <a:r>
                        <a:rPr lang="en-US" altLang="zh-CN" sz="1100" kern="0" dirty="0" smtClean="0">
                          <a:solidFill>
                            <a:srgbClr val="FF0000"/>
                          </a:solidFill>
                          <a:latin typeface="+mn-ea"/>
                          <a:sym typeface="+mn-ea"/>
                        </a:rPr>
                        <a:t>/3</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②（自付费）：</a:t>
                      </a:r>
                      <a:r>
                        <a:rPr lang="en-US" sz="1100" kern="0" dirty="0" smtClean="0">
                          <a:solidFill>
                            <a:srgbClr val="FF0000"/>
                          </a:solidFill>
                          <a:latin typeface="+mn-ea"/>
                          <a:sym typeface="+mn-ea"/>
                        </a:rPr>
                        <a:t>25</a:t>
                      </a:r>
                      <a:r>
                        <a:rPr lang="zh-CN" altLang="en-US" sz="1100" kern="0" dirty="0" smtClean="0">
                          <a:solidFill>
                            <a:srgbClr val="FF0000"/>
                          </a:solidFill>
                          <a:latin typeface="+mn-ea"/>
                          <a:sym typeface="+mn-ea"/>
                        </a:rPr>
                        <a:t>元</a:t>
                      </a:r>
                      <a:r>
                        <a:rPr lang="en-US" altLang="zh-CN" sz="1100" kern="0" dirty="0" smtClean="0">
                          <a:solidFill>
                            <a:srgbClr val="FF0000"/>
                          </a:solidFill>
                          <a:latin typeface="+mn-ea"/>
                          <a:sym typeface="+mn-ea"/>
                        </a:rPr>
                        <a:t>/3</a:t>
                      </a:r>
                      <a:r>
                        <a:rPr lang="zh-CN" altLang="en-US" sz="1100" kern="0" dirty="0" smtClean="0">
                          <a:solidFill>
                            <a:srgbClr val="FF0000"/>
                          </a:solidFill>
                          <a:latin typeface="+mn-ea"/>
                          <a:sym typeface="+mn-ea"/>
                        </a:rPr>
                        <a:t>年（期满后，改</a:t>
                      </a:r>
                      <a:r>
                        <a:rPr lang="en-US" altLang="zh-CN" sz="1100" kern="0" dirty="0" smtClean="0">
                          <a:solidFill>
                            <a:srgbClr val="FF0000"/>
                          </a:solidFill>
                          <a:latin typeface="+mn-ea"/>
                          <a:sym typeface="+mn-ea"/>
                        </a:rPr>
                        <a:t>1</a:t>
                      </a:r>
                      <a:r>
                        <a:rPr lang="zh-CN" altLang="en-US" sz="1100" kern="0" dirty="0" smtClean="0">
                          <a:solidFill>
                            <a:srgbClr val="FF0000"/>
                          </a:solidFill>
                          <a:latin typeface="+mn-ea"/>
                          <a:sym typeface="+mn-ea"/>
                        </a:rPr>
                        <a:t>年</a:t>
                      </a:r>
                      <a:r>
                        <a:rPr lang="en-US" altLang="zh-CN" sz="1100" kern="0" dirty="0" smtClean="0">
                          <a:solidFill>
                            <a:srgbClr val="FF0000"/>
                          </a:solidFill>
                          <a:latin typeface="+mn-ea"/>
                          <a:sym typeface="+mn-ea"/>
                        </a:rPr>
                        <a:t>20</a:t>
                      </a:r>
                      <a:r>
                        <a:rPr lang="zh-CN" altLang="en-US" sz="1100" kern="0" dirty="0" smtClean="0">
                          <a:solidFill>
                            <a:srgbClr val="FF0000"/>
                          </a:solidFill>
                          <a:latin typeface="+mn-ea"/>
                          <a:sym typeface="+mn-ea"/>
                        </a:rPr>
                        <a:t>元）</a:t>
                      </a:r>
                      <a:endParaRPr lang="zh-CN" altLang="en-US" sz="1100" kern="0" dirty="0" smtClean="0">
                        <a:solidFill>
                          <a:srgbClr val="FF0000"/>
                        </a:solidFill>
                        <a:latin typeface="+mn-ea"/>
                      </a:endParaRPr>
                    </a:p>
                  </a:txBody>
                  <a:tcPr anchor="ctr"/>
                </a:tc>
                <a:tc>
                  <a:txBody>
                    <a:bodyPr/>
                    <a:lstStyle/>
                    <a:p>
                      <a:pPr algn="ctr">
                        <a:buNone/>
                      </a:pPr>
                      <a:r>
                        <a:rPr lang="zh-CN" altLang="en-US" sz="1100" kern="100" dirty="0" smtClean="0">
                          <a:solidFill>
                            <a:srgbClr val="FF0000"/>
                          </a:solidFill>
                          <a:latin typeface="+mn-lt"/>
                          <a:ea typeface="+mn-ea"/>
                          <a:cs typeface="+mn-cs"/>
                          <a:sym typeface="Arial" panose="020B0604020202020204" pitchFamily="34" charset="0"/>
                        </a:rPr>
                        <a:t>安康</a:t>
                      </a:r>
                      <a:r>
                        <a:rPr lang="zh-CN" altLang="en-US" sz="1100" kern="100" dirty="0" smtClean="0">
                          <a:solidFill>
                            <a:srgbClr val="FF0000"/>
                          </a:solidFill>
                          <a:sym typeface="Arial" panose="020B0604020202020204" pitchFamily="34" charset="0"/>
                        </a:rPr>
                        <a:t>互助</a:t>
                      </a:r>
                      <a:r>
                        <a:rPr lang="zh-CN" altLang="en-US" sz="1100" kern="100" dirty="0" smtClean="0">
                          <a:solidFill>
                            <a:srgbClr val="FF0000"/>
                          </a:solidFill>
                          <a:latin typeface="+mn-lt"/>
                          <a:ea typeface="+mn-ea"/>
                          <a:cs typeface="+mn-cs"/>
                          <a:sym typeface="Arial" panose="020B0604020202020204" pitchFamily="34" charset="0"/>
                        </a:rPr>
                        <a:t>金</a:t>
                      </a:r>
                      <a:endParaRPr lang="zh-CN" altLang="en-US" sz="1100" kern="100" dirty="0" smtClean="0">
                        <a:solidFill>
                          <a:srgbClr val="FF0000"/>
                        </a:solidFill>
                        <a:latin typeface="+mn-lt"/>
                        <a:ea typeface="+mn-ea"/>
                        <a:cs typeface="+mn-cs"/>
                        <a:sym typeface="Arial" panose="020B0604020202020204"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a:t>
                      </a:r>
                      <a:r>
                        <a:rPr lang="en-US" altLang="zh-CN" sz="1100" kern="0" dirty="0" smtClean="0">
                          <a:solidFill>
                            <a:srgbClr val="FF0000"/>
                          </a:solidFill>
                          <a:latin typeface="+mn-ea"/>
                          <a:sym typeface="+mn-ea"/>
                        </a:rPr>
                        <a:t>17</a:t>
                      </a:r>
                      <a:r>
                        <a:rPr lang="zh-CN" altLang="en-US" sz="1100" kern="0" dirty="0" smtClean="0">
                          <a:solidFill>
                            <a:srgbClr val="FF0000"/>
                          </a:solidFill>
                          <a:latin typeface="+mn-ea"/>
                          <a:sym typeface="+mn-ea"/>
                        </a:rPr>
                        <a:t>,</a:t>
                      </a:r>
                      <a:r>
                        <a:rPr lang="en-US" altLang="zh-CN" sz="1100" kern="0" dirty="0" smtClean="0">
                          <a:solidFill>
                            <a:srgbClr val="FF0000"/>
                          </a:solidFill>
                          <a:latin typeface="+mn-ea"/>
                          <a:sym typeface="+mn-ea"/>
                        </a:rPr>
                        <a:t>5</a:t>
                      </a:r>
                      <a:r>
                        <a:rPr lang="zh-CN" altLang="en-US" sz="1100" kern="0" dirty="0" smtClean="0">
                          <a:solidFill>
                            <a:srgbClr val="FF0000"/>
                          </a:solidFill>
                          <a:latin typeface="+mn-ea"/>
                          <a:sym typeface="+mn-ea"/>
                        </a:rPr>
                        <a:t>00元</a:t>
                      </a:r>
                      <a:endParaRPr lang="zh-CN" altLang="en-US" sz="1100" kern="0" dirty="0" smtClean="0">
                        <a:solidFill>
                          <a:srgbClr val="FF0000"/>
                        </a:solidFill>
                        <a:latin typeface="+mn-ea"/>
                        <a:ea typeface="+mn-ea"/>
                        <a:sym typeface="+mn-ea"/>
                      </a:endParaRPr>
                    </a:p>
                  </a:txBody>
                  <a:tcPr anchor="ctr"/>
                </a:tc>
              </a:tr>
              <a:tr h="371475">
                <a:tc rowSpan="2">
                  <a:txBody>
                    <a:bodyPr/>
                    <a:lstStyle/>
                    <a:p>
                      <a:pPr algn="ctr"/>
                      <a:r>
                        <a:rPr lang="zh-CN" altLang="en-US" sz="1100" dirty="0" smtClean="0">
                          <a:solidFill>
                            <a:srgbClr val="FF0000"/>
                          </a:solidFill>
                        </a:rPr>
                        <a:t>市总</a:t>
                      </a:r>
                      <a:r>
                        <a:rPr lang="zh-CN" altLang="en-US" sz="1100" kern="0" dirty="0" smtClean="0">
                          <a:solidFill>
                            <a:srgbClr val="FF0000"/>
                          </a:solidFill>
                          <a:latin typeface="+mn-ea"/>
                          <a:sym typeface="+mn-ea"/>
                        </a:rPr>
                        <a:t>在职</a:t>
                      </a:r>
                      <a:r>
                        <a:rPr lang="zh-CN" altLang="en-US" sz="1100" dirty="0" smtClean="0">
                          <a:solidFill>
                            <a:srgbClr val="FF0000"/>
                          </a:solidFill>
                        </a:rPr>
                        <a:t>职工住院医疗互助保障计划（网上服务平台）</a:t>
                      </a:r>
                      <a:endParaRPr lang="zh-CN" altLang="en-US" sz="1100" dirty="0" smtClean="0">
                        <a:solidFill>
                          <a:srgbClr val="FF0000"/>
                        </a:solidFill>
                      </a:endParaRPr>
                    </a:p>
                  </a:txBody>
                  <a:tcPr anchor="ctr"/>
                </a:tc>
                <a:tc rowSpan="2">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①（市总付费）：</a:t>
                      </a:r>
                      <a:r>
                        <a:rPr lang="en-US" altLang="zh-CN" sz="1100" kern="0" dirty="0" smtClean="0">
                          <a:solidFill>
                            <a:srgbClr val="FF0000"/>
                          </a:solidFill>
                          <a:latin typeface="+mn-ea"/>
                          <a:sym typeface="+mn-ea"/>
                        </a:rPr>
                        <a:t>15</a:t>
                      </a:r>
                      <a:r>
                        <a:rPr lang="zh-CN" altLang="en-US" sz="1100" kern="0" dirty="0" smtClean="0">
                          <a:solidFill>
                            <a:srgbClr val="FF0000"/>
                          </a:solidFill>
                          <a:latin typeface="+mn-ea"/>
                          <a:sym typeface="+mn-ea"/>
                        </a:rPr>
                        <a:t>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sym typeface="+mn-ea"/>
                        </a:rPr>
                        <a:t>②（工会付费）：</a:t>
                      </a:r>
                      <a:r>
                        <a:rPr lang="en-US" altLang="zh-CN" sz="1100" kern="0" dirty="0" smtClean="0">
                          <a:solidFill>
                            <a:srgbClr val="FF0000"/>
                          </a:solidFill>
                          <a:latin typeface="+mn-ea"/>
                          <a:sym typeface="+mn-ea"/>
                        </a:rPr>
                        <a:t>25</a:t>
                      </a:r>
                      <a:r>
                        <a:rPr lang="zh-CN" altLang="en-US" sz="1100" kern="0" dirty="0" smtClean="0">
                          <a:solidFill>
                            <a:srgbClr val="FF0000"/>
                          </a:solidFill>
                          <a:latin typeface="+mn-ea"/>
                          <a:sym typeface="+mn-ea"/>
                        </a:rPr>
                        <a:t>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latin typeface="+mn-ea"/>
                        <a:ea typeface="+mn-ea"/>
                      </a:endParaRPr>
                    </a:p>
                    <a:p>
                      <a:pPr marL="0" marR="0" indent="0" algn="l"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Calibri" panose="020F0502020204030204" charset="0"/>
                          <a:sym typeface="+mn-ea"/>
                        </a:rPr>
                        <a:t>③</a:t>
                      </a:r>
                      <a:r>
                        <a:rPr lang="zh-CN" altLang="en-US" sz="1100" kern="0" dirty="0" smtClean="0">
                          <a:solidFill>
                            <a:srgbClr val="FF0000"/>
                          </a:solidFill>
                          <a:latin typeface="+mn-ea"/>
                          <a:sym typeface="+mn-ea"/>
                        </a:rPr>
                        <a:t>（自付费）：</a:t>
                      </a:r>
                      <a:r>
                        <a:rPr lang="en-US" altLang="zh-CN" sz="1100" kern="0" dirty="0" smtClean="0">
                          <a:solidFill>
                            <a:srgbClr val="FF0000"/>
                          </a:solidFill>
                          <a:latin typeface="+mn-ea"/>
                          <a:sym typeface="+mn-ea"/>
                        </a:rPr>
                        <a:t>55</a:t>
                      </a:r>
                      <a:r>
                        <a:rPr lang="zh-CN" altLang="en-US" sz="1100" kern="0" dirty="0" smtClean="0">
                          <a:solidFill>
                            <a:srgbClr val="FF0000"/>
                          </a:solidFill>
                          <a:latin typeface="+mn-ea"/>
                          <a:sym typeface="+mn-ea"/>
                        </a:rPr>
                        <a:t>元</a:t>
                      </a:r>
                      <a:r>
                        <a:rPr lang="en-US" altLang="zh-CN" sz="1100" kern="0" dirty="0" smtClean="0">
                          <a:solidFill>
                            <a:srgbClr val="FF0000"/>
                          </a:solidFill>
                          <a:latin typeface="+mn-ea"/>
                          <a:sym typeface="+mn-ea"/>
                        </a:rPr>
                        <a:t>/</a:t>
                      </a:r>
                      <a:r>
                        <a:rPr lang="zh-CN" altLang="en-US" sz="1100" kern="0" dirty="0" smtClean="0">
                          <a:solidFill>
                            <a:srgbClr val="FF0000"/>
                          </a:solidFill>
                          <a:latin typeface="+mn-ea"/>
                          <a:sym typeface="+mn-ea"/>
                        </a:rPr>
                        <a:t>年</a:t>
                      </a:r>
                      <a:endParaRPr lang="zh-CN" altLang="en-US" sz="1100" kern="0" dirty="0" smtClean="0">
                        <a:solidFill>
                          <a:srgbClr val="FF0000"/>
                        </a:solidFill>
                      </a:endParaRPr>
                    </a:p>
                  </a:txBody>
                  <a:tcPr anchor="ctr"/>
                </a:tc>
                <a:tc>
                  <a:txBody>
                    <a:bodyPr/>
                    <a:lstStyle/>
                    <a:p>
                      <a:pPr algn="ctr"/>
                      <a:r>
                        <a:rPr lang="zh-CN" altLang="en-US" sz="1100" kern="100" dirty="0" smtClean="0">
                          <a:solidFill>
                            <a:srgbClr val="FF0000"/>
                          </a:solidFill>
                          <a:latin typeface="+mn-lt"/>
                          <a:ea typeface="+mn-ea"/>
                          <a:cs typeface="+mn-cs"/>
                          <a:sym typeface="Arial" panose="020B0604020202020204" pitchFamily="34" charset="0"/>
                        </a:rPr>
                        <a:t>住院互助金</a:t>
                      </a:r>
                      <a:endParaRPr lang="zh-CN" altLang="en-US" sz="1100" kern="100" dirty="0" smtClean="0">
                        <a:solidFill>
                          <a:srgbClr val="FF0000"/>
                        </a:solidFill>
                        <a:latin typeface="+mn-lt"/>
                        <a:ea typeface="+mn-ea"/>
                        <a:cs typeface="+mn-cs"/>
                        <a:sym typeface="Arial" panose="020B0604020202020204"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100" kern="0" dirty="0" smtClean="0">
                          <a:solidFill>
                            <a:srgbClr val="FF0000"/>
                          </a:solidFill>
                          <a:latin typeface="+mn-ea"/>
                          <a:ea typeface="+mn-ea"/>
                        </a:rPr>
                        <a:t>￥</a:t>
                      </a:r>
                      <a:r>
                        <a:rPr lang="en-US" altLang="zh-CN" sz="1100" kern="0" dirty="0" smtClean="0">
                          <a:solidFill>
                            <a:srgbClr val="FF0000"/>
                          </a:solidFill>
                          <a:latin typeface="+mn-ea"/>
                          <a:ea typeface="+mn-ea"/>
                        </a:rPr>
                        <a:t>6,000</a:t>
                      </a:r>
                      <a:r>
                        <a:rPr lang="en-US" altLang="zh-CN" sz="1100" kern="100" dirty="0" smtClean="0">
                          <a:solidFill>
                            <a:srgbClr val="FF0000"/>
                          </a:solidFill>
                          <a:latin typeface="+mn-lt"/>
                          <a:ea typeface="+mn-ea"/>
                          <a:cs typeface="+mn-cs"/>
                          <a:sym typeface="Arial" panose="020B0604020202020204" pitchFamily="34" charset="0"/>
                        </a:rPr>
                        <a:t>×5</a:t>
                      </a:r>
                      <a:r>
                        <a:rPr lang="en-US" altLang="en-US" sz="1100" kern="100" dirty="0" smtClean="0">
                          <a:solidFill>
                            <a:srgbClr val="FF0000"/>
                          </a:solidFill>
                          <a:latin typeface="+mn-lt"/>
                          <a:ea typeface="+mn-ea"/>
                          <a:cs typeface="+mn-cs"/>
                          <a:sym typeface="Arial" panose="020B0604020202020204" pitchFamily="34" charset="0"/>
                        </a:rPr>
                        <a:t>0</a:t>
                      </a:r>
                      <a:r>
                        <a:rPr lang="en-US" altLang="zh-CN" sz="1100" kern="0" dirty="0" smtClean="0">
                          <a:solidFill>
                            <a:srgbClr val="FF0000"/>
                          </a:solidFill>
                          <a:latin typeface="+mn-ea"/>
                          <a:ea typeface="+mn-ea"/>
                        </a:rPr>
                        <a:t>%=</a:t>
                      </a:r>
                      <a:r>
                        <a:rPr lang="zh-CN" altLang="en-US" sz="1100" kern="0" dirty="0" smtClean="0">
                          <a:solidFill>
                            <a:srgbClr val="FF0000"/>
                          </a:solidFill>
                          <a:latin typeface="+mn-ea"/>
                          <a:ea typeface="+mn-ea"/>
                        </a:rPr>
                        <a:t>￥</a:t>
                      </a:r>
                      <a:r>
                        <a:rPr lang="en-US" altLang="zh-CN" sz="1100" kern="0" dirty="0" smtClean="0">
                          <a:solidFill>
                            <a:srgbClr val="FF0000"/>
                          </a:solidFill>
                          <a:latin typeface="+mn-ea"/>
                          <a:ea typeface="+mn-ea"/>
                        </a:rPr>
                        <a:t>3,000</a:t>
                      </a:r>
                      <a:r>
                        <a:rPr lang="zh-CN" altLang="en-US" sz="1100" kern="0" dirty="0" smtClean="0">
                          <a:solidFill>
                            <a:srgbClr val="FF0000"/>
                          </a:solidFill>
                          <a:latin typeface="+mn-ea"/>
                          <a:ea typeface="+mn-ea"/>
                        </a:rPr>
                        <a:t>元</a:t>
                      </a:r>
                      <a:endParaRPr lang="zh-CN" altLang="en-US" sz="1100" kern="0" dirty="0" smtClean="0">
                        <a:solidFill>
                          <a:srgbClr val="FF0000"/>
                        </a:solidFill>
                        <a:latin typeface="+mn-ea"/>
                        <a:ea typeface="+mn-ea"/>
                      </a:endParaRPr>
                    </a:p>
                  </a:txBody>
                  <a:tcPr anchor="ctr"/>
                </a:tc>
              </a:tr>
              <a:tr h="372110">
                <a:tc vMerge="1">
                  <a:tcPr/>
                </a:tc>
                <a:tc vMerge="1">
                  <a:tcPr/>
                </a:tc>
                <a:tc>
                  <a:txBody>
                    <a:bodyPr/>
                    <a:lstStyle/>
                    <a:p>
                      <a:pPr algn="ctr"/>
                      <a:r>
                        <a:rPr lang="zh-CN" altLang="en-US" sz="1100" dirty="0" smtClean="0">
                          <a:solidFill>
                            <a:srgbClr val="FF0000"/>
                          </a:solidFill>
                        </a:rPr>
                        <a:t>住院关爱慰问金</a:t>
                      </a:r>
                      <a:endParaRPr lang="zh-CN" altLang="en-US" sz="1100" dirty="0" smtClean="0">
                        <a:solidFill>
                          <a:srgbClr val="FF0000"/>
                        </a:solidFill>
                      </a:endParaRPr>
                    </a:p>
                  </a:txBody>
                  <a:tcPr anchor="ctr"/>
                </a:tc>
                <a:tc>
                  <a:txBody>
                    <a:bodyPr/>
                    <a:lstStyle/>
                    <a:p>
                      <a:pPr algn="ctr"/>
                      <a:r>
                        <a:rPr lang="zh-CN" altLang="en-US" sz="1100" kern="0" dirty="0" smtClean="0">
                          <a:solidFill>
                            <a:srgbClr val="FF0000"/>
                          </a:solidFill>
                          <a:latin typeface="+mn-ea"/>
                          <a:ea typeface="+mn-ea"/>
                        </a:rPr>
                        <a:t>住院超过</a:t>
                      </a:r>
                      <a:r>
                        <a:rPr lang="en-US" altLang="zh-CN" sz="1100" kern="0" dirty="0" smtClean="0">
                          <a:solidFill>
                            <a:srgbClr val="FF0000"/>
                          </a:solidFill>
                          <a:latin typeface="+mn-ea"/>
                          <a:ea typeface="+mn-ea"/>
                        </a:rPr>
                        <a:t>3</a:t>
                      </a:r>
                      <a:r>
                        <a:rPr lang="zh-CN" altLang="en-US" sz="1100" kern="0" dirty="0" smtClean="0">
                          <a:solidFill>
                            <a:srgbClr val="FF0000"/>
                          </a:solidFill>
                          <a:latin typeface="+mn-ea"/>
                          <a:ea typeface="+mn-ea"/>
                        </a:rPr>
                        <a:t>天（含</a:t>
                      </a:r>
                      <a:r>
                        <a:rPr lang="en-US" altLang="zh-CN" sz="1100" kern="0" dirty="0" smtClean="0">
                          <a:solidFill>
                            <a:srgbClr val="FF0000"/>
                          </a:solidFill>
                          <a:latin typeface="+mn-ea"/>
                          <a:ea typeface="+mn-ea"/>
                        </a:rPr>
                        <a:t>3</a:t>
                      </a:r>
                      <a:r>
                        <a:rPr lang="zh-CN" altLang="en-US" sz="1100" kern="0" dirty="0" smtClean="0">
                          <a:solidFill>
                            <a:srgbClr val="FF0000"/>
                          </a:solidFill>
                          <a:latin typeface="+mn-ea"/>
                          <a:ea typeface="+mn-ea"/>
                        </a:rPr>
                        <a:t>天），￥</a:t>
                      </a:r>
                      <a:r>
                        <a:rPr lang="en-US" altLang="zh-CN" sz="1100" kern="0" dirty="0" smtClean="0">
                          <a:solidFill>
                            <a:srgbClr val="FF0000"/>
                          </a:solidFill>
                          <a:latin typeface="+mn-ea"/>
                          <a:ea typeface="+mn-ea"/>
                        </a:rPr>
                        <a:t>300</a:t>
                      </a:r>
                      <a:r>
                        <a:rPr lang="zh-CN" altLang="en-US" sz="1100" kern="0" dirty="0" smtClean="0">
                          <a:solidFill>
                            <a:srgbClr val="FF0000"/>
                          </a:solidFill>
                          <a:latin typeface="+mn-ea"/>
                          <a:ea typeface="+mn-ea"/>
                        </a:rPr>
                        <a:t>元</a:t>
                      </a:r>
                      <a:r>
                        <a:rPr lang="en-US" altLang="zh-CN" sz="1100" kern="0" dirty="0" smtClean="0">
                          <a:solidFill>
                            <a:srgbClr val="FF0000"/>
                          </a:solidFill>
                          <a:latin typeface="+mn-ea"/>
                          <a:ea typeface="+mn-ea"/>
                        </a:rPr>
                        <a:t>/</a:t>
                      </a:r>
                      <a:r>
                        <a:rPr lang="zh-CN" altLang="en-US" sz="1100" kern="0" dirty="0" smtClean="0">
                          <a:solidFill>
                            <a:srgbClr val="FF0000"/>
                          </a:solidFill>
                          <a:latin typeface="+mn-ea"/>
                          <a:ea typeface="+mn-ea"/>
                        </a:rPr>
                        <a:t>年</a:t>
                      </a:r>
                      <a:r>
                        <a:rPr lang="en-US" altLang="zh-CN" sz="1100" kern="0" dirty="0" smtClean="0">
                          <a:solidFill>
                            <a:srgbClr val="FF0000"/>
                          </a:solidFill>
                          <a:latin typeface="+mn-ea"/>
                          <a:ea typeface="+mn-ea"/>
                        </a:rPr>
                        <a:t>.</a:t>
                      </a:r>
                      <a:r>
                        <a:rPr lang="zh-CN" altLang="en-US" sz="1100" kern="0" dirty="0" smtClean="0">
                          <a:solidFill>
                            <a:srgbClr val="FF0000"/>
                          </a:solidFill>
                          <a:latin typeface="+mn-ea"/>
                          <a:ea typeface="+mn-ea"/>
                        </a:rPr>
                        <a:t>次</a:t>
                      </a:r>
                      <a:endParaRPr lang="zh-CN" altLang="en-US" sz="1100" kern="0" dirty="0" smtClean="0">
                        <a:solidFill>
                          <a:srgbClr val="FF0000"/>
                        </a:solidFill>
                        <a:latin typeface="+mn-ea"/>
                        <a:ea typeface="+mn-ea"/>
                      </a:endParaRPr>
                    </a:p>
                  </a:txBody>
                  <a:tcPr anchor="ctr"/>
                </a:tc>
              </a:tr>
              <a:tr h="371475">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zh-CN" altLang="en-US" sz="11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zh-CN" altLang="en-US" sz="1100" dirty="0" smtClean="0"/>
                    </a:p>
                  </a:txBody>
                  <a:tcPr anchor="ctr"/>
                </a:tc>
                <a:tc>
                  <a:txBody>
                    <a:bodyPr/>
                    <a:lstStyle/>
                    <a:p>
                      <a:pPr algn="ctr"/>
                      <a:r>
                        <a:rPr lang="zh-CN" altLang="en-US" sz="1100" kern="1200" dirty="0" smtClean="0">
                          <a:solidFill>
                            <a:schemeClr val="dk1"/>
                          </a:solidFill>
                          <a:latin typeface="+mn-lt"/>
                          <a:ea typeface="+mn-ea"/>
                          <a:cs typeface="+mn-cs"/>
                        </a:rPr>
                        <a:t>合计</a:t>
                      </a:r>
                      <a:endParaRPr lang="zh-CN" altLang="en-US" sz="1100" kern="1200" dirty="0" smtClean="0">
                        <a:solidFill>
                          <a:schemeClr val="dk1"/>
                        </a:solidFill>
                        <a:latin typeface="+mn-lt"/>
                        <a:ea typeface="+mn-ea"/>
                        <a:cs typeface="+mn-cs"/>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100" kern="1200" dirty="0" smtClean="0">
                          <a:solidFill>
                            <a:schemeClr val="dk1"/>
                          </a:solidFill>
                          <a:latin typeface="+mn-lt"/>
                          <a:ea typeface="+mn-ea"/>
                          <a:cs typeface="+mn-cs"/>
                        </a:rPr>
                        <a:t>￥</a:t>
                      </a:r>
                      <a:r>
                        <a:rPr lang="en-US" altLang="zh-CN" sz="1100" kern="1200" dirty="0" smtClean="0">
                          <a:solidFill>
                            <a:schemeClr val="dk1"/>
                          </a:solidFill>
                          <a:latin typeface="+mn-lt"/>
                          <a:ea typeface="+mn-ea"/>
                          <a:cs typeface="+mn-cs"/>
                        </a:rPr>
                        <a:t>176,350</a:t>
                      </a:r>
                      <a:r>
                        <a:rPr lang="zh-CN" altLang="en-US" sz="1100" kern="1200" dirty="0" smtClean="0">
                          <a:solidFill>
                            <a:schemeClr val="dk1"/>
                          </a:solidFill>
                          <a:latin typeface="+mn-lt"/>
                          <a:ea typeface="+mn-ea"/>
                          <a:cs typeface="+mn-cs"/>
                        </a:rPr>
                        <a:t>元</a:t>
                      </a:r>
                      <a:endParaRPr lang="zh-CN" altLang="en-US" sz="1100" kern="1200" dirty="0" smtClean="0">
                        <a:solidFill>
                          <a:schemeClr val="dk1"/>
                        </a:solidFill>
                        <a:latin typeface="+mn-lt"/>
                        <a:ea typeface="+mn-ea"/>
                        <a:cs typeface="+mn-cs"/>
                      </a:endParaRPr>
                    </a:p>
                  </a:txBody>
                  <a:tcPr anchor="ctr"/>
                </a:tc>
              </a:tr>
            </a:tbl>
          </a:graphicData>
        </a:graphic>
      </p:graphicFrame>
      <p:sp>
        <p:nvSpPr>
          <p:cNvPr id="7" name="矩形 6"/>
          <p:cNvSpPr/>
          <p:nvPr/>
        </p:nvSpPr>
        <p:spPr>
          <a:xfrm>
            <a:off x="389255" y="709930"/>
            <a:ext cx="11386820" cy="598805"/>
          </a:xfrm>
          <a:prstGeom prst="rect">
            <a:avLst/>
          </a:prstGeom>
        </p:spPr>
        <p:txBody>
          <a:bodyPr wrap="square">
            <a:spAutoFit/>
          </a:bodyPr>
          <a:lstStyle/>
          <a:p>
            <a:pPr indent="355600" fontAlgn="auto">
              <a:lnSpc>
                <a:spcPct val="150000"/>
              </a:lnSpc>
              <a:spcBef>
                <a:spcPts val="0"/>
              </a:spcBef>
              <a:spcAft>
                <a:spcPts val="0"/>
              </a:spcAft>
              <a:defRPr/>
            </a:pPr>
            <a:r>
              <a:rPr lang="zh-CN" altLang="en-US" sz="1100" kern="0" dirty="0">
                <a:solidFill>
                  <a:sysClr val="windowText" lastClr="000000"/>
                </a:solidFill>
                <a:latin typeface="+mn-ea"/>
              </a:rPr>
              <a:t>李某（女）为分公司在岗员工，于</a:t>
            </a:r>
            <a:r>
              <a:rPr lang="en-US" altLang="zh-CN" sz="1100" kern="0" dirty="0" smtClean="0">
                <a:solidFill>
                  <a:sysClr val="windowText" lastClr="000000"/>
                </a:solidFill>
                <a:latin typeface="+mn-ea"/>
              </a:rPr>
              <a:t>2023/10/16</a:t>
            </a:r>
            <a:r>
              <a:rPr lang="zh-CN" altLang="en-US" sz="1100" kern="0" dirty="0">
                <a:solidFill>
                  <a:sysClr val="windowText" lastClr="000000"/>
                </a:solidFill>
                <a:latin typeface="+mn-ea"/>
              </a:rPr>
              <a:t>因身体不适入院治疗，确诊罹患人身意外综合保险约定的重大疾病。共住院</a:t>
            </a:r>
            <a:r>
              <a:rPr lang="en-US" altLang="zh-CN" sz="1100" kern="0" dirty="0">
                <a:solidFill>
                  <a:sysClr val="windowText" lastClr="000000"/>
                </a:solidFill>
                <a:latin typeface="+mn-ea"/>
              </a:rPr>
              <a:t>21</a:t>
            </a:r>
            <a:r>
              <a:rPr lang="zh-CN" altLang="en-US" sz="1100" kern="0" dirty="0">
                <a:solidFill>
                  <a:sysClr val="windowText" lastClr="000000"/>
                </a:solidFill>
                <a:latin typeface="+mn-ea"/>
              </a:rPr>
              <a:t>天，发生费用合计为￥</a:t>
            </a:r>
            <a:r>
              <a:rPr lang="en-US" altLang="zh-CN" sz="1100" kern="0" dirty="0">
                <a:solidFill>
                  <a:sysClr val="windowText" lastClr="000000"/>
                </a:solidFill>
                <a:latin typeface="+mn-ea"/>
              </a:rPr>
              <a:t>56,000</a:t>
            </a:r>
            <a:r>
              <a:rPr lang="zh-CN" altLang="en-US" sz="1100" kern="0" dirty="0">
                <a:solidFill>
                  <a:sysClr val="windowText" lastClr="000000"/>
                </a:solidFill>
                <a:latin typeface="+mn-ea"/>
              </a:rPr>
              <a:t>元，基本医疗保险统筹支付了￥</a:t>
            </a:r>
            <a:r>
              <a:rPr lang="en-US" altLang="zh-CN" sz="1100" kern="0" dirty="0">
                <a:solidFill>
                  <a:sysClr val="windowText" lastClr="000000"/>
                </a:solidFill>
                <a:latin typeface="+mn-ea"/>
              </a:rPr>
              <a:t>33,600</a:t>
            </a:r>
            <a:r>
              <a:rPr lang="zh-CN" altLang="en-US" sz="1100" kern="0" dirty="0">
                <a:solidFill>
                  <a:sysClr val="windowText" lastClr="000000"/>
                </a:solidFill>
                <a:latin typeface="+mn-ea"/>
              </a:rPr>
              <a:t>元，在医院结算时个人支付</a:t>
            </a:r>
            <a:r>
              <a:rPr lang="zh-CN" altLang="en-US" sz="1100" kern="0" dirty="0" smtClean="0">
                <a:solidFill>
                  <a:sysClr val="windowText" lastClr="000000"/>
                </a:solidFill>
                <a:latin typeface="+mn-ea"/>
              </a:rPr>
              <a:t>￥</a:t>
            </a:r>
            <a:r>
              <a:rPr lang="en-US" altLang="zh-CN" sz="1100" kern="0" dirty="0" smtClean="0">
                <a:solidFill>
                  <a:sysClr val="windowText" lastClr="000000"/>
                </a:solidFill>
                <a:latin typeface="+mn-ea"/>
              </a:rPr>
              <a:t>22,400</a:t>
            </a:r>
            <a:r>
              <a:rPr lang="zh-CN" altLang="en-US" sz="1100" kern="0" dirty="0">
                <a:solidFill>
                  <a:sysClr val="windowText" lastClr="000000"/>
                </a:solidFill>
                <a:latin typeface="+mn-ea"/>
              </a:rPr>
              <a:t>元；其中自付</a:t>
            </a:r>
            <a:r>
              <a:rPr lang="zh-CN" altLang="en-US" sz="1100" kern="0" dirty="0">
                <a:solidFill>
                  <a:sysClr val="windowText" lastClr="000000"/>
                </a:solidFill>
                <a:latin typeface="+mn-ea"/>
                <a:sym typeface="+mn-ea"/>
              </a:rPr>
              <a:t>￥</a:t>
            </a:r>
            <a:r>
              <a:rPr lang="en-US" altLang="zh-CN" sz="1100" kern="0" dirty="0">
                <a:solidFill>
                  <a:sysClr val="windowText" lastClr="000000"/>
                </a:solidFill>
                <a:latin typeface="+mn-ea"/>
              </a:rPr>
              <a:t>1</a:t>
            </a:r>
            <a:r>
              <a:rPr lang="en-US" altLang="zh-CN" sz="1100" kern="0" dirty="0" smtClean="0">
                <a:solidFill>
                  <a:sysClr val="windowText" lastClr="000000"/>
                </a:solidFill>
                <a:latin typeface="+mn-ea"/>
                <a:sym typeface="+mn-ea"/>
              </a:rPr>
              <a:t>2,400</a:t>
            </a:r>
            <a:r>
              <a:rPr lang="zh-CN" altLang="en-US" sz="1100" kern="0" dirty="0">
                <a:solidFill>
                  <a:sysClr val="windowText" lastClr="000000"/>
                </a:solidFill>
                <a:latin typeface="+mn-ea"/>
                <a:sym typeface="+mn-ea"/>
              </a:rPr>
              <a:t>元（医疗费￥</a:t>
            </a:r>
            <a:r>
              <a:rPr lang="en-US" altLang="zh-CN" sz="1100" kern="0" dirty="0">
                <a:solidFill>
                  <a:sysClr val="windowText" lastClr="000000"/>
                </a:solidFill>
                <a:latin typeface="+mn-ea"/>
                <a:sym typeface="+mn-ea"/>
              </a:rPr>
              <a:t>6</a:t>
            </a:r>
            <a:r>
              <a:rPr lang="en-US" altLang="zh-CN" sz="1100" kern="0" dirty="0" smtClean="0">
                <a:solidFill>
                  <a:sysClr val="windowText" lastClr="000000"/>
                </a:solidFill>
                <a:latin typeface="+mn-ea"/>
                <a:sym typeface="+mn-ea"/>
              </a:rPr>
              <a:t>,</a:t>
            </a:r>
            <a:r>
              <a:rPr lang="en-US" altLang="zh-CN" sz="1100" kern="0" dirty="0">
                <a:solidFill>
                  <a:sysClr val="windowText" lastClr="000000"/>
                </a:solidFill>
                <a:latin typeface="+mn-ea"/>
                <a:sym typeface="+mn-ea"/>
              </a:rPr>
              <a:t>000</a:t>
            </a:r>
            <a:r>
              <a:rPr lang="zh-CN" altLang="en-US" sz="1100" kern="0" dirty="0">
                <a:solidFill>
                  <a:sysClr val="windowText" lastClr="000000"/>
                </a:solidFill>
                <a:latin typeface="+mn-ea"/>
                <a:sym typeface="+mn-ea"/>
              </a:rPr>
              <a:t>元），</a:t>
            </a:r>
            <a:r>
              <a:rPr lang="zh-CN" altLang="en-US" sz="1100" kern="0" dirty="0">
                <a:solidFill>
                  <a:sysClr val="windowText" lastClr="000000"/>
                </a:solidFill>
                <a:latin typeface="+mn-ea"/>
              </a:rPr>
              <a:t>自费￥</a:t>
            </a:r>
            <a:r>
              <a:rPr lang="en-US" altLang="zh-CN" sz="1100" kern="0" dirty="0">
                <a:solidFill>
                  <a:sysClr val="windowText" lastClr="000000"/>
                </a:solidFill>
                <a:latin typeface="+mn-ea"/>
              </a:rPr>
              <a:t>9</a:t>
            </a:r>
            <a:r>
              <a:rPr lang="en-US" altLang="zh-CN" sz="1100" kern="0" dirty="0" smtClean="0">
                <a:solidFill>
                  <a:sysClr val="windowText" lastClr="000000"/>
                </a:solidFill>
                <a:latin typeface="+mn-ea"/>
                <a:sym typeface="+mn-ea"/>
              </a:rPr>
              <a:t>,</a:t>
            </a:r>
            <a:r>
              <a:rPr lang="en-US" altLang="zh-CN" sz="1100" kern="0" dirty="0">
                <a:solidFill>
                  <a:sysClr val="windowText" lastClr="000000"/>
                </a:solidFill>
                <a:latin typeface="+mn-ea"/>
              </a:rPr>
              <a:t>000</a:t>
            </a:r>
            <a:r>
              <a:rPr lang="zh-CN" altLang="en-US" sz="1100" kern="0" dirty="0">
                <a:solidFill>
                  <a:sysClr val="windowText" lastClr="000000"/>
                </a:solidFill>
                <a:latin typeface="+mn-ea"/>
              </a:rPr>
              <a:t>元。</a:t>
            </a:r>
            <a:endParaRPr lang="zh-CN" altLang="en-US" sz="1100" kern="0" dirty="0">
              <a:solidFill>
                <a:sysClr val="windowText" lastClr="000000"/>
              </a:solidFill>
              <a:latin typeface="+mn-ea"/>
            </a:endParaRPr>
          </a:p>
        </p:txBody>
      </p:sp>
      <p:sp>
        <p:nvSpPr>
          <p:cNvPr id="2" name="TextBox 12"/>
          <p:cNvSpPr txBox="1"/>
          <p:nvPr/>
        </p:nvSpPr>
        <p:spPr>
          <a:xfrm>
            <a:off x="203200" y="136525"/>
            <a:ext cx="9143365" cy="521970"/>
          </a:xfrm>
          <a:prstGeom prst="rect">
            <a:avLst/>
          </a:prstGeom>
          <a:noFill/>
        </p:spPr>
        <p:txBody>
          <a:bodyPr wrap="square">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常见案例演示</a:t>
            </a:r>
            <a:r>
              <a:rPr lang="en-US" altLang="zh-CN" sz="2800" b="1" dirty="0">
                <a:solidFill>
                  <a:srgbClr val="C00000"/>
                </a:solidFill>
                <a:latin typeface="微软雅黑" panose="020B0503020204020204" pitchFamily="34" charset="-122"/>
                <a:ea typeface="微软雅黑" panose="020B0503020204020204" pitchFamily="34" charset="-122"/>
                <a:cs typeface="+mn-ea"/>
                <a:sym typeface="+mn-lt"/>
              </a:rPr>
              <a:t>--</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ea"/>
              </a:rPr>
              <a:t>首次确诊为重大疾病住院</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spTree>
  </p:cSld>
  <p:clrMapOvr>
    <a:masterClrMapping/>
  </p:clrMapOvr>
  <p:transition spd="slow" advTm="3000">
    <p:check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1"/>
          <p:cNvPicPr>
            <a:picLocks noChangeAspect="1"/>
          </p:cNvPicPr>
          <p:nvPr/>
        </p:nvPicPr>
        <p:blipFill>
          <a:blip r:embed="rId1"/>
          <a:srcRect/>
          <a:stretch>
            <a:fillRect/>
          </a:stretch>
        </p:blipFill>
        <p:spPr bwMode="auto">
          <a:xfrm>
            <a:off x="1883469" y="2574229"/>
            <a:ext cx="8459787" cy="1692275"/>
          </a:xfrm>
          <a:prstGeom prst="rect">
            <a:avLst/>
          </a:prstGeom>
          <a:noFill/>
          <a:ln w="9525">
            <a:noFill/>
            <a:miter lim="800000"/>
            <a:headEnd/>
            <a:tailEnd/>
          </a:ln>
        </p:spPr>
      </p:pic>
      <p:pic>
        <p:nvPicPr>
          <p:cNvPr id="2" name="图片 1"/>
          <p:cNvPicPr>
            <a:picLocks noChangeAspect="1"/>
          </p:cNvPicPr>
          <p:nvPr/>
        </p:nvPicPr>
        <p:blipFill>
          <a:blip r:embed="rId2"/>
          <a:stretch>
            <a:fillRect/>
          </a:stretch>
        </p:blipFill>
        <p:spPr>
          <a:xfrm>
            <a:off x="372393" y="227056"/>
            <a:ext cx="870253" cy="814843"/>
          </a:xfrm>
          <a:prstGeom prst="rect">
            <a:avLst/>
          </a:prstGeom>
        </p:spPr>
      </p:pic>
    </p:spTree>
  </p:cSld>
  <p:clrMapOvr>
    <a:masterClrMapping/>
  </p:clrMapOvr>
  <p:transition advTm="3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41"/>
          <p:cNvGrpSpPr/>
          <p:nvPr/>
        </p:nvGrpSpPr>
        <p:grpSpPr>
          <a:xfrm>
            <a:off x="5480780" y="4216227"/>
            <a:ext cx="811530" cy="811530"/>
            <a:chOff x="9410188" y="4572000"/>
            <a:chExt cx="811530" cy="811530"/>
          </a:xfrm>
          <a:solidFill>
            <a:schemeClr val="bg2"/>
          </a:solidFill>
        </p:grpSpPr>
        <p:sp>
          <p:nvSpPr>
            <p:cNvPr id="11" name="椭圆 10"/>
            <p:cNvSpPr/>
            <p:nvPr/>
          </p:nvSpPr>
          <p:spPr>
            <a:xfrm>
              <a:off x="9410188" y="4572000"/>
              <a:ext cx="811530" cy="811530"/>
            </a:xfrm>
            <a:prstGeom prst="ellipse">
              <a:avLst/>
            </a:prstGeom>
            <a:grp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Freeform 75"/>
            <p:cNvSpPr>
              <a:spLocks noEditPoints="1"/>
            </p:cNvSpPr>
            <p:nvPr/>
          </p:nvSpPr>
          <p:spPr bwMode="auto">
            <a:xfrm>
              <a:off x="9571033" y="4717103"/>
              <a:ext cx="489841" cy="521324"/>
            </a:xfrm>
            <a:custGeom>
              <a:avLst/>
              <a:gdLst>
                <a:gd name="T0" fmla="*/ 145 w 413"/>
                <a:gd name="T1" fmla="*/ 290 h 440"/>
                <a:gd name="T2" fmla="*/ 104 w 413"/>
                <a:gd name="T3" fmla="*/ 330 h 440"/>
                <a:gd name="T4" fmla="*/ 145 w 413"/>
                <a:gd name="T5" fmla="*/ 371 h 440"/>
                <a:gd name="T6" fmla="*/ 185 w 413"/>
                <a:gd name="T7" fmla="*/ 330 h 440"/>
                <a:gd name="T8" fmla="*/ 145 w 413"/>
                <a:gd name="T9" fmla="*/ 290 h 440"/>
                <a:gd name="T10" fmla="*/ 145 w 413"/>
                <a:gd name="T11" fmla="*/ 356 h 440"/>
                <a:gd name="T12" fmla="*/ 119 w 413"/>
                <a:gd name="T13" fmla="*/ 330 h 440"/>
                <a:gd name="T14" fmla="*/ 145 w 413"/>
                <a:gd name="T15" fmla="*/ 305 h 440"/>
                <a:gd name="T16" fmla="*/ 171 w 413"/>
                <a:gd name="T17" fmla="*/ 330 h 440"/>
                <a:gd name="T18" fmla="*/ 145 w 413"/>
                <a:gd name="T19" fmla="*/ 356 h 440"/>
                <a:gd name="T20" fmla="*/ 222 w 413"/>
                <a:gd name="T21" fmla="*/ 358 h 440"/>
                <a:gd name="T22" fmla="*/ 182 w 413"/>
                <a:gd name="T23" fmla="*/ 399 h 440"/>
                <a:gd name="T24" fmla="*/ 222 w 413"/>
                <a:gd name="T25" fmla="*/ 440 h 440"/>
                <a:gd name="T26" fmla="*/ 263 w 413"/>
                <a:gd name="T27" fmla="*/ 399 h 440"/>
                <a:gd name="T28" fmla="*/ 222 w 413"/>
                <a:gd name="T29" fmla="*/ 358 h 440"/>
                <a:gd name="T30" fmla="*/ 222 w 413"/>
                <a:gd name="T31" fmla="*/ 425 h 440"/>
                <a:gd name="T32" fmla="*/ 197 w 413"/>
                <a:gd name="T33" fmla="*/ 399 h 440"/>
                <a:gd name="T34" fmla="*/ 222 w 413"/>
                <a:gd name="T35" fmla="*/ 373 h 440"/>
                <a:gd name="T36" fmla="*/ 248 w 413"/>
                <a:gd name="T37" fmla="*/ 399 h 440"/>
                <a:gd name="T38" fmla="*/ 222 w 413"/>
                <a:gd name="T39" fmla="*/ 425 h 440"/>
                <a:gd name="T40" fmla="*/ 339 w 413"/>
                <a:gd name="T41" fmla="*/ 0 h 440"/>
                <a:gd name="T42" fmla="*/ 74 w 413"/>
                <a:gd name="T43" fmla="*/ 0 h 440"/>
                <a:gd name="T44" fmla="*/ 0 w 413"/>
                <a:gd name="T45" fmla="*/ 74 h 440"/>
                <a:gd name="T46" fmla="*/ 0 w 413"/>
                <a:gd name="T47" fmla="*/ 204 h 440"/>
                <a:gd name="T48" fmla="*/ 74 w 413"/>
                <a:gd name="T49" fmla="*/ 278 h 440"/>
                <a:gd name="T50" fmla="*/ 339 w 413"/>
                <a:gd name="T51" fmla="*/ 278 h 440"/>
                <a:gd name="T52" fmla="*/ 413 w 413"/>
                <a:gd name="T53" fmla="*/ 204 h 440"/>
                <a:gd name="T54" fmla="*/ 413 w 413"/>
                <a:gd name="T55" fmla="*/ 74 h 440"/>
                <a:gd name="T56" fmla="*/ 339 w 413"/>
                <a:gd name="T57" fmla="*/ 0 h 440"/>
                <a:gd name="T58" fmla="*/ 398 w 413"/>
                <a:gd name="T59" fmla="*/ 204 h 440"/>
                <a:gd name="T60" fmla="*/ 339 w 413"/>
                <a:gd name="T61" fmla="*/ 263 h 440"/>
                <a:gd name="T62" fmla="*/ 74 w 413"/>
                <a:gd name="T63" fmla="*/ 263 h 440"/>
                <a:gd name="T64" fmla="*/ 14 w 413"/>
                <a:gd name="T65" fmla="*/ 204 h 440"/>
                <a:gd name="T66" fmla="*/ 14 w 413"/>
                <a:gd name="T67" fmla="*/ 74 h 440"/>
                <a:gd name="T68" fmla="*/ 74 w 413"/>
                <a:gd name="T69" fmla="*/ 15 h 440"/>
                <a:gd name="T70" fmla="*/ 339 w 413"/>
                <a:gd name="T71" fmla="*/ 15 h 440"/>
                <a:gd name="T72" fmla="*/ 398 w 413"/>
                <a:gd name="T73" fmla="*/ 74 h 440"/>
                <a:gd name="T74" fmla="*/ 398 w 413"/>
                <a:gd name="T75" fmla="*/ 204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13" h="440">
                  <a:moveTo>
                    <a:pt x="145" y="290"/>
                  </a:moveTo>
                  <a:cubicBezTo>
                    <a:pt x="122" y="290"/>
                    <a:pt x="104" y="308"/>
                    <a:pt x="104" y="330"/>
                  </a:cubicBezTo>
                  <a:cubicBezTo>
                    <a:pt x="104" y="353"/>
                    <a:pt x="122" y="371"/>
                    <a:pt x="145" y="371"/>
                  </a:cubicBezTo>
                  <a:cubicBezTo>
                    <a:pt x="167" y="371"/>
                    <a:pt x="185" y="353"/>
                    <a:pt x="185" y="330"/>
                  </a:cubicBezTo>
                  <a:cubicBezTo>
                    <a:pt x="185" y="308"/>
                    <a:pt x="167" y="290"/>
                    <a:pt x="145" y="290"/>
                  </a:cubicBezTo>
                  <a:close/>
                  <a:moveTo>
                    <a:pt x="145" y="356"/>
                  </a:moveTo>
                  <a:cubicBezTo>
                    <a:pt x="131" y="356"/>
                    <a:pt x="119" y="345"/>
                    <a:pt x="119" y="330"/>
                  </a:cubicBezTo>
                  <a:cubicBezTo>
                    <a:pt x="119" y="316"/>
                    <a:pt x="131" y="305"/>
                    <a:pt x="145" y="305"/>
                  </a:cubicBezTo>
                  <a:cubicBezTo>
                    <a:pt x="159" y="305"/>
                    <a:pt x="171" y="316"/>
                    <a:pt x="171" y="330"/>
                  </a:cubicBezTo>
                  <a:cubicBezTo>
                    <a:pt x="171" y="345"/>
                    <a:pt x="159" y="356"/>
                    <a:pt x="145" y="356"/>
                  </a:cubicBezTo>
                  <a:close/>
                  <a:moveTo>
                    <a:pt x="222" y="358"/>
                  </a:moveTo>
                  <a:cubicBezTo>
                    <a:pt x="200" y="358"/>
                    <a:pt x="182" y="377"/>
                    <a:pt x="182" y="399"/>
                  </a:cubicBezTo>
                  <a:cubicBezTo>
                    <a:pt x="182" y="421"/>
                    <a:pt x="200" y="440"/>
                    <a:pt x="222" y="440"/>
                  </a:cubicBezTo>
                  <a:cubicBezTo>
                    <a:pt x="245" y="440"/>
                    <a:pt x="263" y="421"/>
                    <a:pt x="263" y="399"/>
                  </a:cubicBezTo>
                  <a:cubicBezTo>
                    <a:pt x="263" y="377"/>
                    <a:pt x="245" y="358"/>
                    <a:pt x="222" y="358"/>
                  </a:cubicBezTo>
                  <a:close/>
                  <a:moveTo>
                    <a:pt x="222" y="425"/>
                  </a:moveTo>
                  <a:cubicBezTo>
                    <a:pt x="208" y="425"/>
                    <a:pt x="197" y="413"/>
                    <a:pt x="197" y="399"/>
                  </a:cubicBezTo>
                  <a:cubicBezTo>
                    <a:pt x="197" y="385"/>
                    <a:pt x="208" y="373"/>
                    <a:pt x="222" y="373"/>
                  </a:cubicBezTo>
                  <a:cubicBezTo>
                    <a:pt x="237" y="373"/>
                    <a:pt x="248" y="385"/>
                    <a:pt x="248" y="399"/>
                  </a:cubicBezTo>
                  <a:cubicBezTo>
                    <a:pt x="248" y="413"/>
                    <a:pt x="237" y="425"/>
                    <a:pt x="222" y="425"/>
                  </a:cubicBezTo>
                  <a:close/>
                  <a:moveTo>
                    <a:pt x="339" y="0"/>
                  </a:moveTo>
                  <a:cubicBezTo>
                    <a:pt x="74" y="0"/>
                    <a:pt x="74" y="0"/>
                    <a:pt x="74" y="0"/>
                  </a:cubicBezTo>
                  <a:cubicBezTo>
                    <a:pt x="33" y="0"/>
                    <a:pt x="0" y="33"/>
                    <a:pt x="0" y="74"/>
                  </a:cubicBezTo>
                  <a:cubicBezTo>
                    <a:pt x="0" y="204"/>
                    <a:pt x="0" y="204"/>
                    <a:pt x="0" y="204"/>
                  </a:cubicBezTo>
                  <a:cubicBezTo>
                    <a:pt x="0" y="245"/>
                    <a:pt x="33" y="278"/>
                    <a:pt x="74" y="278"/>
                  </a:cubicBezTo>
                  <a:cubicBezTo>
                    <a:pt x="339" y="278"/>
                    <a:pt x="339" y="278"/>
                    <a:pt x="339" y="278"/>
                  </a:cubicBezTo>
                  <a:cubicBezTo>
                    <a:pt x="380" y="278"/>
                    <a:pt x="413" y="245"/>
                    <a:pt x="413" y="204"/>
                  </a:cubicBezTo>
                  <a:cubicBezTo>
                    <a:pt x="413" y="74"/>
                    <a:pt x="413" y="74"/>
                    <a:pt x="413" y="74"/>
                  </a:cubicBezTo>
                  <a:cubicBezTo>
                    <a:pt x="413" y="33"/>
                    <a:pt x="380" y="0"/>
                    <a:pt x="339" y="0"/>
                  </a:cubicBezTo>
                  <a:close/>
                  <a:moveTo>
                    <a:pt x="398" y="204"/>
                  </a:moveTo>
                  <a:cubicBezTo>
                    <a:pt x="398" y="237"/>
                    <a:pt x="372" y="263"/>
                    <a:pt x="339" y="263"/>
                  </a:cubicBezTo>
                  <a:cubicBezTo>
                    <a:pt x="74" y="263"/>
                    <a:pt x="74" y="263"/>
                    <a:pt x="74" y="263"/>
                  </a:cubicBezTo>
                  <a:cubicBezTo>
                    <a:pt x="41" y="263"/>
                    <a:pt x="14" y="237"/>
                    <a:pt x="14" y="204"/>
                  </a:cubicBezTo>
                  <a:cubicBezTo>
                    <a:pt x="14" y="74"/>
                    <a:pt x="14" y="74"/>
                    <a:pt x="14" y="74"/>
                  </a:cubicBezTo>
                  <a:cubicBezTo>
                    <a:pt x="14" y="41"/>
                    <a:pt x="41" y="15"/>
                    <a:pt x="74" y="15"/>
                  </a:cubicBezTo>
                  <a:cubicBezTo>
                    <a:pt x="339" y="15"/>
                    <a:pt x="339" y="15"/>
                    <a:pt x="339" y="15"/>
                  </a:cubicBezTo>
                  <a:cubicBezTo>
                    <a:pt x="372" y="15"/>
                    <a:pt x="398" y="41"/>
                    <a:pt x="398" y="74"/>
                  </a:cubicBezTo>
                  <a:lnTo>
                    <a:pt x="398" y="204"/>
                  </a:lnTo>
                  <a:close/>
                </a:path>
              </a:pathLst>
            </a:custGeom>
            <a:solidFill>
              <a:schemeClr val="bg1"/>
            </a:solidFill>
            <a:ln>
              <a:solidFill>
                <a:schemeClr val="bg1"/>
              </a:solidFill>
            </a:ln>
          </p:spPr>
          <p:txBody>
            <a:bodyPr vert="horz" wrap="square" lIns="68571" tIns="34286" rIns="68571" bIns="34286" numCol="1" anchor="t" anchorCtr="0" compatLnSpc="1"/>
            <a:lstStyle/>
            <a:p>
              <a:pPr defTabSz="685800"/>
              <a:endParaRPr lang="en-US" sz="1400">
                <a:solidFill>
                  <a:srgbClr val="FFFFFF"/>
                </a:solidFill>
                <a:latin typeface="Segoe UI" panose="020B0502040204020203"/>
              </a:endParaRPr>
            </a:p>
          </p:txBody>
        </p:sp>
      </p:grpSp>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a:t>
            </a:r>
            <a:endParaRPr lang="zh-CN" altLang="en-US" sz="2800" b="1" dirty="0">
              <a:solidFill>
                <a:srgbClr val="C00000"/>
              </a:solidFill>
              <a:latin typeface="微软雅黑" panose="020B0503020204020204" pitchFamily="34" charset="-122"/>
              <a:ea typeface="微软雅黑" panose="020B0503020204020204" pitchFamily="34" charset="-122"/>
              <a:cs typeface="+mn-ea"/>
              <a:sym typeface="+mn-lt"/>
            </a:endParaRPr>
          </a:p>
        </p:txBody>
      </p:sp>
      <p:sp>
        <p:nvSpPr>
          <p:cNvPr id="3" name="文本框 52"/>
          <p:cNvSpPr txBox="1"/>
          <p:nvPr/>
        </p:nvSpPr>
        <p:spPr>
          <a:xfrm>
            <a:off x="2236105" y="1758218"/>
            <a:ext cx="4535744" cy="461665"/>
          </a:xfrm>
          <a:prstGeom prst="rect">
            <a:avLst/>
          </a:prstGeom>
          <a:noFill/>
        </p:spPr>
        <p:txBody>
          <a:bodyPr wrap="square" rtlCol="0">
            <a:spAutoFit/>
          </a:bodyPr>
          <a:lstStyle/>
          <a:p>
            <a:pPr algn="ctr"/>
            <a:r>
              <a:rPr lang="zh-CN" altLang="en-US" sz="2400" b="1" dirty="0">
                <a:solidFill>
                  <a:srgbClr val="3563A8"/>
                </a:solidFill>
              </a:rPr>
              <a:t>四重保障：</a:t>
            </a:r>
            <a:endParaRPr lang="zh-CN" altLang="en-US" sz="2400" b="1" dirty="0">
              <a:solidFill>
                <a:srgbClr val="3563A8"/>
              </a:solidFill>
            </a:endParaRPr>
          </a:p>
        </p:txBody>
      </p:sp>
      <p:grpSp>
        <p:nvGrpSpPr>
          <p:cNvPr id="4" name="组合 29"/>
          <p:cNvGrpSpPr/>
          <p:nvPr/>
        </p:nvGrpSpPr>
        <p:grpSpPr>
          <a:xfrm>
            <a:off x="359636" y="2232582"/>
            <a:ext cx="811530" cy="811530"/>
            <a:chOff x="173624" y="2446020"/>
            <a:chExt cx="811530" cy="811530"/>
          </a:xfrm>
        </p:grpSpPr>
        <p:sp>
          <p:nvSpPr>
            <p:cNvPr id="5" name="椭圆 4"/>
            <p:cNvSpPr/>
            <p:nvPr/>
          </p:nvSpPr>
          <p:spPr>
            <a:xfrm>
              <a:off x="173624" y="2446020"/>
              <a:ext cx="811530" cy="811530"/>
            </a:xfrm>
            <a:prstGeom prst="ellipse">
              <a:avLst/>
            </a:prstGeom>
            <a:no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Freeform 80"/>
            <p:cNvSpPr>
              <a:spLocks noEditPoints="1"/>
            </p:cNvSpPr>
            <p:nvPr/>
          </p:nvSpPr>
          <p:spPr bwMode="auto">
            <a:xfrm>
              <a:off x="416595" y="2605986"/>
              <a:ext cx="337018" cy="496986"/>
            </a:xfrm>
            <a:custGeom>
              <a:avLst/>
              <a:gdLst>
                <a:gd name="T0" fmla="*/ 273 w 280"/>
                <a:gd name="T1" fmla="*/ 0 h 413"/>
                <a:gd name="T2" fmla="*/ 7 w 280"/>
                <a:gd name="T3" fmla="*/ 0 h 413"/>
                <a:gd name="T4" fmla="*/ 0 w 280"/>
                <a:gd name="T5" fmla="*/ 7 h 413"/>
                <a:gd name="T6" fmla="*/ 0 w 280"/>
                <a:gd name="T7" fmla="*/ 406 h 413"/>
                <a:gd name="T8" fmla="*/ 7 w 280"/>
                <a:gd name="T9" fmla="*/ 413 h 413"/>
                <a:gd name="T10" fmla="*/ 273 w 280"/>
                <a:gd name="T11" fmla="*/ 413 h 413"/>
                <a:gd name="T12" fmla="*/ 280 w 280"/>
                <a:gd name="T13" fmla="*/ 406 h 413"/>
                <a:gd name="T14" fmla="*/ 280 w 280"/>
                <a:gd name="T15" fmla="*/ 7 h 413"/>
                <a:gd name="T16" fmla="*/ 273 w 280"/>
                <a:gd name="T17" fmla="*/ 0 h 413"/>
                <a:gd name="T18" fmla="*/ 266 w 280"/>
                <a:gd name="T19" fmla="*/ 398 h 413"/>
                <a:gd name="T20" fmla="*/ 14 w 280"/>
                <a:gd name="T21" fmla="*/ 398 h 413"/>
                <a:gd name="T22" fmla="*/ 14 w 280"/>
                <a:gd name="T23" fmla="*/ 14 h 413"/>
                <a:gd name="T24" fmla="*/ 266 w 280"/>
                <a:gd name="T25" fmla="*/ 14 h 413"/>
                <a:gd name="T26" fmla="*/ 266 w 280"/>
                <a:gd name="T27" fmla="*/ 398 h 413"/>
                <a:gd name="T28" fmla="*/ 108 w 280"/>
                <a:gd name="T29" fmla="*/ 81 h 413"/>
                <a:gd name="T30" fmla="*/ 174 w 280"/>
                <a:gd name="T31" fmla="*/ 81 h 413"/>
                <a:gd name="T32" fmla="*/ 198 w 280"/>
                <a:gd name="T33" fmla="*/ 57 h 413"/>
                <a:gd name="T34" fmla="*/ 174 w 280"/>
                <a:gd name="T35" fmla="*/ 33 h 413"/>
                <a:gd name="T36" fmla="*/ 108 w 280"/>
                <a:gd name="T37" fmla="*/ 33 h 413"/>
                <a:gd name="T38" fmla="*/ 84 w 280"/>
                <a:gd name="T39" fmla="*/ 57 h 413"/>
                <a:gd name="T40" fmla="*/ 108 w 280"/>
                <a:gd name="T41" fmla="*/ 81 h 413"/>
                <a:gd name="T42" fmla="*/ 108 w 280"/>
                <a:gd name="T43" fmla="*/ 48 h 413"/>
                <a:gd name="T44" fmla="*/ 174 w 280"/>
                <a:gd name="T45" fmla="*/ 48 h 413"/>
                <a:gd name="T46" fmla="*/ 184 w 280"/>
                <a:gd name="T47" fmla="*/ 57 h 413"/>
                <a:gd name="T48" fmla="*/ 174 w 280"/>
                <a:gd name="T49" fmla="*/ 66 h 413"/>
                <a:gd name="T50" fmla="*/ 108 w 280"/>
                <a:gd name="T51" fmla="*/ 66 h 413"/>
                <a:gd name="T52" fmla="*/ 99 w 280"/>
                <a:gd name="T53" fmla="*/ 57 h 413"/>
                <a:gd name="T54" fmla="*/ 108 w 280"/>
                <a:gd name="T55" fmla="*/ 48 h 413"/>
                <a:gd name="T56" fmla="*/ 140 w 280"/>
                <a:gd name="T57" fmla="*/ 207 h 413"/>
                <a:gd name="T58" fmla="*/ 73 w 280"/>
                <a:gd name="T59" fmla="*/ 207 h 413"/>
                <a:gd name="T60" fmla="*/ 73 w 280"/>
                <a:gd name="T61" fmla="*/ 140 h 413"/>
                <a:gd name="T62" fmla="*/ 140 w 280"/>
                <a:gd name="T63" fmla="*/ 140 h 413"/>
                <a:gd name="T64" fmla="*/ 140 w 280"/>
                <a:gd name="T65" fmla="*/ 207 h 413"/>
                <a:gd name="T66" fmla="*/ 206 w 280"/>
                <a:gd name="T67" fmla="*/ 280 h 413"/>
                <a:gd name="T68" fmla="*/ 74 w 280"/>
                <a:gd name="T69" fmla="*/ 280 h 413"/>
                <a:gd name="T70" fmla="*/ 74 w 280"/>
                <a:gd name="T71" fmla="*/ 266 h 413"/>
                <a:gd name="T72" fmla="*/ 206 w 280"/>
                <a:gd name="T73" fmla="*/ 266 h 413"/>
                <a:gd name="T74" fmla="*/ 206 w 280"/>
                <a:gd name="T75" fmla="*/ 280 h 413"/>
                <a:gd name="T76" fmla="*/ 75 w 280"/>
                <a:gd name="T77" fmla="*/ 232 h 413"/>
                <a:gd name="T78" fmla="*/ 207 w 280"/>
                <a:gd name="T79" fmla="*/ 232 h 413"/>
                <a:gd name="T80" fmla="*/ 207 w 280"/>
                <a:gd name="T81" fmla="*/ 247 h 413"/>
                <a:gd name="T82" fmla="*/ 75 w 280"/>
                <a:gd name="T83" fmla="*/ 247 h 413"/>
                <a:gd name="T84" fmla="*/ 75 w 280"/>
                <a:gd name="T85" fmla="*/ 232 h 413"/>
                <a:gd name="T86" fmla="*/ 74 w 280"/>
                <a:gd name="T87" fmla="*/ 313 h 413"/>
                <a:gd name="T88" fmla="*/ 74 w 280"/>
                <a:gd name="T89" fmla="*/ 299 h 413"/>
                <a:gd name="T90" fmla="*/ 206 w 280"/>
                <a:gd name="T91" fmla="*/ 299 h 413"/>
                <a:gd name="T92" fmla="*/ 206 w 280"/>
                <a:gd name="T93" fmla="*/ 313 h 413"/>
                <a:gd name="T94" fmla="*/ 74 w 280"/>
                <a:gd name="T95" fmla="*/ 313 h 413"/>
                <a:gd name="T96" fmla="*/ 206 w 280"/>
                <a:gd name="T97" fmla="*/ 347 h 413"/>
                <a:gd name="T98" fmla="*/ 73 w 280"/>
                <a:gd name="T99" fmla="*/ 347 h 413"/>
                <a:gd name="T100" fmla="*/ 73 w 280"/>
                <a:gd name="T101" fmla="*/ 332 h 413"/>
                <a:gd name="T102" fmla="*/ 206 w 280"/>
                <a:gd name="T103" fmla="*/ 332 h 413"/>
                <a:gd name="T104" fmla="*/ 206 w 280"/>
                <a:gd name="T105" fmla="*/ 347 h 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80" h="413">
                  <a:moveTo>
                    <a:pt x="273" y="0"/>
                  </a:moveTo>
                  <a:cubicBezTo>
                    <a:pt x="7" y="0"/>
                    <a:pt x="7" y="0"/>
                    <a:pt x="7" y="0"/>
                  </a:cubicBezTo>
                  <a:cubicBezTo>
                    <a:pt x="3" y="0"/>
                    <a:pt x="0" y="3"/>
                    <a:pt x="0" y="7"/>
                  </a:cubicBezTo>
                  <a:cubicBezTo>
                    <a:pt x="0" y="406"/>
                    <a:pt x="0" y="406"/>
                    <a:pt x="0" y="406"/>
                  </a:cubicBezTo>
                  <a:cubicBezTo>
                    <a:pt x="0" y="410"/>
                    <a:pt x="3" y="413"/>
                    <a:pt x="7" y="413"/>
                  </a:cubicBezTo>
                  <a:cubicBezTo>
                    <a:pt x="273" y="413"/>
                    <a:pt x="273" y="413"/>
                    <a:pt x="273" y="413"/>
                  </a:cubicBezTo>
                  <a:cubicBezTo>
                    <a:pt x="277" y="413"/>
                    <a:pt x="280" y="410"/>
                    <a:pt x="280" y="406"/>
                  </a:cubicBezTo>
                  <a:cubicBezTo>
                    <a:pt x="280" y="7"/>
                    <a:pt x="280" y="7"/>
                    <a:pt x="280" y="7"/>
                  </a:cubicBezTo>
                  <a:cubicBezTo>
                    <a:pt x="280" y="3"/>
                    <a:pt x="277" y="0"/>
                    <a:pt x="273" y="0"/>
                  </a:cubicBezTo>
                  <a:close/>
                  <a:moveTo>
                    <a:pt x="266" y="398"/>
                  </a:moveTo>
                  <a:cubicBezTo>
                    <a:pt x="14" y="398"/>
                    <a:pt x="14" y="398"/>
                    <a:pt x="14" y="398"/>
                  </a:cubicBezTo>
                  <a:cubicBezTo>
                    <a:pt x="14" y="14"/>
                    <a:pt x="14" y="14"/>
                    <a:pt x="14" y="14"/>
                  </a:cubicBezTo>
                  <a:cubicBezTo>
                    <a:pt x="266" y="14"/>
                    <a:pt x="266" y="14"/>
                    <a:pt x="266" y="14"/>
                  </a:cubicBezTo>
                  <a:lnTo>
                    <a:pt x="266" y="398"/>
                  </a:lnTo>
                  <a:close/>
                  <a:moveTo>
                    <a:pt x="108" y="81"/>
                  </a:moveTo>
                  <a:cubicBezTo>
                    <a:pt x="174" y="81"/>
                    <a:pt x="174" y="81"/>
                    <a:pt x="174" y="81"/>
                  </a:cubicBezTo>
                  <a:cubicBezTo>
                    <a:pt x="187" y="81"/>
                    <a:pt x="198" y="70"/>
                    <a:pt x="198" y="57"/>
                  </a:cubicBezTo>
                  <a:cubicBezTo>
                    <a:pt x="198" y="44"/>
                    <a:pt x="187" y="33"/>
                    <a:pt x="174" y="33"/>
                  </a:cubicBezTo>
                  <a:cubicBezTo>
                    <a:pt x="108" y="33"/>
                    <a:pt x="108" y="33"/>
                    <a:pt x="108" y="33"/>
                  </a:cubicBezTo>
                  <a:cubicBezTo>
                    <a:pt x="95" y="33"/>
                    <a:pt x="84" y="44"/>
                    <a:pt x="84" y="57"/>
                  </a:cubicBezTo>
                  <a:cubicBezTo>
                    <a:pt x="84" y="70"/>
                    <a:pt x="95" y="81"/>
                    <a:pt x="108" y="81"/>
                  </a:cubicBezTo>
                  <a:close/>
                  <a:moveTo>
                    <a:pt x="108" y="48"/>
                  </a:moveTo>
                  <a:cubicBezTo>
                    <a:pt x="174" y="48"/>
                    <a:pt x="174" y="48"/>
                    <a:pt x="174" y="48"/>
                  </a:cubicBezTo>
                  <a:cubicBezTo>
                    <a:pt x="179" y="48"/>
                    <a:pt x="184" y="52"/>
                    <a:pt x="184" y="57"/>
                  </a:cubicBezTo>
                  <a:cubicBezTo>
                    <a:pt x="184" y="62"/>
                    <a:pt x="179" y="66"/>
                    <a:pt x="174" y="66"/>
                  </a:cubicBezTo>
                  <a:cubicBezTo>
                    <a:pt x="108" y="66"/>
                    <a:pt x="108" y="66"/>
                    <a:pt x="108" y="66"/>
                  </a:cubicBezTo>
                  <a:cubicBezTo>
                    <a:pt x="103" y="66"/>
                    <a:pt x="99" y="62"/>
                    <a:pt x="99" y="57"/>
                  </a:cubicBezTo>
                  <a:cubicBezTo>
                    <a:pt x="99" y="52"/>
                    <a:pt x="103" y="48"/>
                    <a:pt x="108" y="48"/>
                  </a:cubicBezTo>
                  <a:close/>
                  <a:moveTo>
                    <a:pt x="140" y="207"/>
                  </a:moveTo>
                  <a:cubicBezTo>
                    <a:pt x="73" y="207"/>
                    <a:pt x="73" y="207"/>
                    <a:pt x="73" y="207"/>
                  </a:cubicBezTo>
                  <a:cubicBezTo>
                    <a:pt x="73" y="140"/>
                    <a:pt x="73" y="140"/>
                    <a:pt x="73" y="140"/>
                  </a:cubicBezTo>
                  <a:cubicBezTo>
                    <a:pt x="140" y="140"/>
                    <a:pt x="140" y="140"/>
                    <a:pt x="140" y="140"/>
                  </a:cubicBezTo>
                  <a:lnTo>
                    <a:pt x="140" y="207"/>
                  </a:lnTo>
                  <a:close/>
                  <a:moveTo>
                    <a:pt x="206" y="280"/>
                  </a:moveTo>
                  <a:cubicBezTo>
                    <a:pt x="74" y="280"/>
                    <a:pt x="74" y="280"/>
                    <a:pt x="74" y="280"/>
                  </a:cubicBezTo>
                  <a:cubicBezTo>
                    <a:pt x="74" y="266"/>
                    <a:pt x="74" y="266"/>
                    <a:pt x="74" y="266"/>
                  </a:cubicBezTo>
                  <a:cubicBezTo>
                    <a:pt x="206" y="266"/>
                    <a:pt x="206" y="266"/>
                    <a:pt x="206" y="266"/>
                  </a:cubicBezTo>
                  <a:lnTo>
                    <a:pt x="206" y="280"/>
                  </a:lnTo>
                  <a:close/>
                  <a:moveTo>
                    <a:pt x="75" y="232"/>
                  </a:moveTo>
                  <a:cubicBezTo>
                    <a:pt x="207" y="232"/>
                    <a:pt x="207" y="232"/>
                    <a:pt x="207" y="232"/>
                  </a:cubicBezTo>
                  <a:cubicBezTo>
                    <a:pt x="207" y="247"/>
                    <a:pt x="207" y="247"/>
                    <a:pt x="207" y="247"/>
                  </a:cubicBezTo>
                  <a:cubicBezTo>
                    <a:pt x="75" y="247"/>
                    <a:pt x="75" y="247"/>
                    <a:pt x="75" y="247"/>
                  </a:cubicBezTo>
                  <a:lnTo>
                    <a:pt x="75" y="232"/>
                  </a:lnTo>
                  <a:close/>
                  <a:moveTo>
                    <a:pt x="74" y="313"/>
                  </a:moveTo>
                  <a:cubicBezTo>
                    <a:pt x="74" y="299"/>
                    <a:pt x="74" y="299"/>
                    <a:pt x="74" y="299"/>
                  </a:cubicBezTo>
                  <a:cubicBezTo>
                    <a:pt x="206" y="299"/>
                    <a:pt x="206" y="299"/>
                    <a:pt x="206" y="299"/>
                  </a:cubicBezTo>
                  <a:cubicBezTo>
                    <a:pt x="206" y="313"/>
                    <a:pt x="206" y="313"/>
                    <a:pt x="206" y="313"/>
                  </a:cubicBezTo>
                  <a:lnTo>
                    <a:pt x="74" y="313"/>
                  </a:lnTo>
                  <a:close/>
                  <a:moveTo>
                    <a:pt x="206" y="347"/>
                  </a:moveTo>
                  <a:cubicBezTo>
                    <a:pt x="73" y="347"/>
                    <a:pt x="73" y="347"/>
                    <a:pt x="73" y="347"/>
                  </a:cubicBezTo>
                  <a:cubicBezTo>
                    <a:pt x="73" y="332"/>
                    <a:pt x="73" y="332"/>
                    <a:pt x="73" y="332"/>
                  </a:cubicBezTo>
                  <a:cubicBezTo>
                    <a:pt x="206" y="332"/>
                    <a:pt x="206" y="332"/>
                    <a:pt x="206" y="332"/>
                  </a:cubicBezTo>
                  <a:lnTo>
                    <a:pt x="206" y="347"/>
                  </a:lnTo>
                  <a:close/>
                </a:path>
              </a:pathLst>
            </a:custGeom>
            <a:solidFill>
              <a:schemeClr val="bg2"/>
            </a:solidFill>
            <a:ln>
              <a:solidFill>
                <a:schemeClr val="accent1"/>
              </a:solidFill>
            </a:ln>
          </p:spPr>
          <p:txBody>
            <a:bodyPr vert="horz" wrap="square" lIns="68571" tIns="34286" rIns="68571" bIns="34286" numCol="1" anchor="t" anchorCtr="0" compatLnSpc="1"/>
            <a:lstStyle/>
            <a:p>
              <a:pPr defTabSz="685800"/>
              <a:endParaRPr lang="en-US" sz="1400">
                <a:solidFill>
                  <a:srgbClr val="FFFFFF"/>
                </a:solidFill>
                <a:latin typeface="Segoe UI" panose="020B0502040204020203"/>
              </a:endParaRPr>
            </a:p>
          </p:txBody>
        </p:sp>
      </p:grpSp>
      <p:grpSp>
        <p:nvGrpSpPr>
          <p:cNvPr id="7" name="组合 31"/>
          <p:cNvGrpSpPr/>
          <p:nvPr/>
        </p:nvGrpSpPr>
        <p:grpSpPr>
          <a:xfrm>
            <a:off x="2819271" y="3242217"/>
            <a:ext cx="811530" cy="811530"/>
            <a:chOff x="5558278" y="3474720"/>
            <a:chExt cx="811530" cy="811530"/>
          </a:xfrm>
        </p:grpSpPr>
        <p:sp>
          <p:nvSpPr>
            <p:cNvPr id="8" name="椭圆 7"/>
            <p:cNvSpPr/>
            <p:nvPr/>
          </p:nvSpPr>
          <p:spPr>
            <a:xfrm>
              <a:off x="5558278" y="3474720"/>
              <a:ext cx="811530" cy="811530"/>
            </a:xfrm>
            <a:prstGeom prst="ellipse">
              <a:avLst/>
            </a:prstGeom>
            <a:no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Freeform 77"/>
            <p:cNvSpPr>
              <a:spLocks noEditPoints="1"/>
            </p:cNvSpPr>
            <p:nvPr/>
          </p:nvSpPr>
          <p:spPr bwMode="auto">
            <a:xfrm>
              <a:off x="5681591" y="3686731"/>
              <a:ext cx="564904" cy="387509"/>
            </a:xfrm>
            <a:custGeom>
              <a:avLst/>
              <a:gdLst>
                <a:gd name="T0" fmla="*/ 340 w 413"/>
                <a:gd name="T1" fmla="*/ 283 h 283"/>
                <a:gd name="T2" fmla="*/ 73 w 413"/>
                <a:gd name="T3" fmla="*/ 283 h 283"/>
                <a:gd name="T4" fmla="*/ 72 w 413"/>
                <a:gd name="T5" fmla="*/ 283 h 283"/>
                <a:gd name="T6" fmla="*/ 0 w 413"/>
                <a:gd name="T7" fmla="*/ 209 h 283"/>
                <a:gd name="T8" fmla="*/ 70 w 413"/>
                <a:gd name="T9" fmla="*/ 135 h 283"/>
                <a:gd name="T10" fmla="*/ 66 w 413"/>
                <a:gd name="T11" fmla="*/ 107 h 283"/>
                <a:gd name="T12" fmla="*/ 173 w 413"/>
                <a:gd name="T13" fmla="*/ 0 h 283"/>
                <a:gd name="T14" fmla="*/ 273 w 413"/>
                <a:gd name="T15" fmla="*/ 69 h 283"/>
                <a:gd name="T16" fmla="*/ 273 w 413"/>
                <a:gd name="T17" fmla="*/ 69 h 283"/>
                <a:gd name="T18" fmla="*/ 346 w 413"/>
                <a:gd name="T19" fmla="*/ 135 h 283"/>
                <a:gd name="T20" fmla="*/ 413 w 413"/>
                <a:gd name="T21" fmla="*/ 209 h 283"/>
                <a:gd name="T22" fmla="*/ 341 w 413"/>
                <a:gd name="T23" fmla="*/ 283 h 283"/>
                <a:gd name="T24" fmla="*/ 340 w 413"/>
                <a:gd name="T25" fmla="*/ 283 h 283"/>
                <a:gd name="T26" fmla="*/ 73 w 413"/>
                <a:gd name="T27" fmla="*/ 268 h 283"/>
                <a:gd name="T28" fmla="*/ 339 w 413"/>
                <a:gd name="T29" fmla="*/ 268 h 283"/>
                <a:gd name="T30" fmla="*/ 340 w 413"/>
                <a:gd name="T31" fmla="*/ 268 h 283"/>
                <a:gd name="T32" fmla="*/ 398 w 413"/>
                <a:gd name="T33" fmla="*/ 209 h 283"/>
                <a:gd name="T34" fmla="*/ 339 w 413"/>
                <a:gd name="T35" fmla="*/ 150 h 283"/>
                <a:gd name="T36" fmla="*/ 332 w 413"/>
                <a:gd name="T37" fmla="*/ 142 h 283"/>
                <a:gd name="T38" fmla="*/ 273 w 413"/>
                <a:gd name="T39" fmla="*/ 83 h 283"/>
                <a:gd name="T40" fmla="*/ 268 w 413"/>
                <a:gd name="T41" fmla="*/ 84 h 283"/>
                <a:gd name="T42" fmla="*/ 261 w 413"/>
                <a:gd name="T43" fmla="*/ 79 h 283"/>
                <a:gd name="T44" fmla="*/ 173 w 413"/>
                <a:gd name="T45" fmla="*/ 15 h 283"/>
                <a:gd name="T46" fmla="*/ 81 w 413"/>
                <a:gd name="T47" fmla="*/ 107 h 283"/>
                <a:gd name="T48" fmla="*/ 87 w 413"/>
                <a:gd name="T49" fmla="*/ 140 h 283"/>
                <a:gd name="T50" fmla="*/ 86 w 413"/>
                <a:gd name="T51" fmla="*/ 147 h 283"/>
                <a:gd name="T52" fmla="*/ 79 w 413"/>
                <a:gd name="T53" fmla="*/ 150 h 283"/>
                <a:gd name="T54" fmla="*/ 73 w 413"/>
                <a:gd name="T55" fmla="*/ 150 h 283"/>
                <a:gd name="T56" fmla="*/ 14 w 413"/>
                <a:gd name="T57" fmla="*/ 209 h 283"/>
                <a:gd name="T58" fmla="*/ 73 w 413"/>
                <a:gd name="T59" fmla="*/ 268 h 283"/>
                <a:gd name="T60" fmla="*/ 73 w 413"/>
                <a:gd name="T61" fmla="*/ 268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13" h="283">
                  <a:moveTo>
                    <a:pt x="340" y="283"/>
                  </a:moveTo>
                  <a:cubicBezTo>
                    <a:pt x="73" y="283"/>
                    <a:pt x="73" y="283"/>
                    <a:pt x="73" y="283"/>
                  </a:cubicBezTo>
                  <a:cubicBezTo>
                    <a:pt x="73" y="283"/>
                    <a:pt x="72" y="283"/>
                    <a:pt x="72" y="283"/>
                  </a:cubicBezTo>
                  <a:cubicBezTo>
                    <a:pt x="32" y="282"/>
                    <a:pt x="0" y="249"/>
                    <a:pt x="0" y="209"/>
                  </a:cubicBezTo>
                  <a:cubicBezTo>
                    <a:pt x="0" y="169"/>
                    <a:pt x="31" y="137"/>
                    <a:pt x="70" y="135"/>
                  </a:cubicBezTo>
                  <a:cubicBezTo>
                    <a:pt x="67" y="126"/>
                    <a:pt x="66" y="117"/>
                    <a:pt x="66" y="107"/>
                  </a:cubicBezTo>
                  <a:cubicBezTo>
                    <a:pt x="66" y="48"/>
                    <a:pt x="114" y="0"/>
                    <a:pt x="173" y="0"/>
                  </a:cubicBezTo>
                  <a:cubicBezTo>
                    <a:pt x="217" y="0"/>
                    <a:pt x="257" y="27"/>
                    <a:pt x="273" y="69"/>
                  </a:cubicBezTo>
                  <a:cubicBezTo>
                    <a:pt x="273" y="69"/>
                    <a:pt x="273" y="69"/>
                    <a:pt x="273" y="69"/>
                  </a:cubicBezTo>
                  <a:cubicBezTo>
                    <a:pt x="311" y="69"/>
                    <a:pt x="343" y="98"/>
                    <a:pt x="346" y="135"/>
                  </a:cubicBezTo>
                  <a:cubicBezTo>
                    <a:pt x="384" y="139"/>
                    <a:pt x="413" y="171"/>
                    <a:pt x="413" y="209"/>
                  </a:cubicBezTo>
                  <a:cubicBezTo>
                    <a:pt x="413" y="249"/>
                    <a:pt x="381" y="282"/>
                    <a:pt x="341" y="283"/>
                  </a:cubicBezTo>
                  <a:cubicBezTo>
                    <a:pt x="340" y="283"/>
                    <a:pt x="340" y="283"/>
                    <a:pt x="340" y="283"/>
                  </a:cubicBezTo>
                  <a:close/>
                  <a:moveTo>
                    <a:pt x="73" y="268"/>
                  </a:moveTo>
                  <a:cubicBezTo>
                    <a:pt x="339" y="268"/>
                    <a:pt x="339" y="268"/>
                    <a:pt x="339" y="268"/>
                  </a:cubicBezTo>
                  <a:cubicBezTo>
                    <a:pt x="339" y="268"/>
                    <a:pt x="340" y="268"/>
                    <a:pt x="340" y="268"/>
                  </a:cubicBezTo>
                  <a:cubicBezTo>
                    <a:pt x="372" y="268"/>
                    <a:pt x="398" y="241"/>
                    <a:pt x="398" y="209"/>
                  </a:cubicBezTo>
                  <a:cubicBezTo>
                    <a:pt x="398" y="176"/>
                    <a:pt x="372" y="150"/>
                    <a:pt x="339" y="150"/>
                  </a:cubicBezTo>
                  <a:cubicBezTo>
                    <a:pt x="335" y="150"/>
                    <a:pt x="332" y="146"/>
                    <a:pt x="332" y="142"/>
                  </a:cubicBezTo>
                  <a:cubicBezTo>
                    <a:pt x="332" y="110"/>
                    <a:pt x="305" y="83"/>
                    <a:pt x="273" y="83"/>
                  </a:cubicBezTo>
                  <a:cubicBezTo>
                    <a:pt x="271" y="83"/>
                    <a:pt x="270" y="83"/>
                    <a:pt x="268" y="84"/>
                  </a:cubicBezTo>
                  <a:cubicBezTo>
                    <a:pt x="265" y="84"/>
                    <a:pt x="262" y="82"/>
                    <a:pt x="261" y="79"/>
                  </a:cubicBezTo>
                  <a:cubicBezTo>
                    <a:pt x="248" y="40"/>
                    <a:pt x="213" y="15"/>
                    <a:pt x="173" y="15"/>
                  </a:cubicBezTo>
                  <a:cubicBezTo>
                    <a:pt x="122" y="15"/>
                    <a:pt x="81" y="56"/>
                    <a:pt x="81" y="107"/>
                  </a:cubicBezTo>
                  <a:cubicBezTo>
                    <a:pt x="81" y="118"/>
                    <a:pt x="83" y="129"/>
                    <a:pt x="87" y="140"/>
                  </a:cubicBezTo>
                  <a:cubicBezTo>
                    <a:pt x="88" y="142"/>
                    <a:pt x="87" y="145"/>
                    <a:pt x="86" y="147"/>
                  </a:cubicBezTo>
                  <a:cubicBezTo>
                    <a:pt x="84" y="149"/>
                    <a:pt x="82" y="150"/>
                    <a:pt x="79" y="150"/>
                  </a:cubicBezTo>
                  <a:cubicBezTo>
                    <a:pt x="77" y="150"/>
                    <a:pt x="75" y="150"/>
                    <a:pt x="73" y="150"/>
                  </a:cubicBezTo>
                  <a:cubicBezTo>
                    <a:pt x="41" y="150"/>
                    <a:pt x="14" y="176"/>
                    <a:pt x="14" y="209"/>
                  </a:cubicBezTo>
                  <a:cubicBezTo>
                    <a:pt x="14" y="241"/>
                    <a:pt x="41" y="268"/>
                    <a:pt x="73" y="268"/>
                  </a:cubicBezTo>
                  <a:cubicBezTo>
                    <a:pt x="73" y="268"/>
                    <a:pt x="73" y="268"/>
                    <a:pt x="73" y="268"/>
                  </a:cubicBezTo>
                  <a:close/>
                </a:path>
              </a:pathLst>
            </a:custGeom>
            <a:solidFill>
              <a:schemeClr val="bg2"/>
            </a:solidFill>
            <a:ln>
              <a:solidFill>
                <a:schemeClr val="accent1"/>
              </a:solidFill>
            </a:ln>
          </p:spPr>
          <p:txBody>
            <a:bodyPr vert="horz" wrap="square" lIns="68571" tIns="34286" rIns="68571" bIns="34286" numCol="1" anchor="t" anchorCtr="0" compatLnSpc="1"/>
            <a:lstStyle/>
            <a:p>
              <a:pPr defTabSz="685800"/>
              <a:endParaRPr lang="en-US" sz="1400">
                <a:solidFill>
                  <a:srgbClr val="FFFFFF"/>
                </a:solidFill>
                <a:latin typeface="Segoe UI" panose="020B0502040204020203"/>
              </a:endParaRPr>
            </a:p>
          </p:txBody>
        </p:sp>
      </p:grpSp>
      <p:grpSp>
        <p:nvGrpSpPr>
          <p:cNvPr id="13" name="组合 76"/>
          <p:cNvGrpSpPr/>
          <p:nvPr/>
        </p:nvGrpSpPr>
        <p:grpSpPr>
          <a:xfrm>
            <a:off x="1182596" y="2642716"/>
            <a:ext cx="2037955" cy="545682"/>
            <a:chOff x="3677392" y="2605986"/>
            <a:chExt cx="6289568" cy="924356"/>
          </a:xfrm>
        </p:grpSpPr>
        <p:cxnSp>
          <p:nvCxnSpPr>
            <p:cNvPr id="14" name="直接连接符 13"/>
            <p:cNvCxnSpPr/>
            <p:nvPr/>
          </p:nvCxnSpPr>
          <p:spPr>
            <a:xfrm>
              <a:off x="3677392" y="2605986"/>
              <a:ext cx="628956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a:off x="9966960" y="2605986"/>
              <a:ext cx="0" cy="92435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6" name="组合 81"/>
          <p:cNvGrpSpPr/>
          <p:nvPr/>
        </p:nvGrpSpPr>
        <p:grpSpPr>
          <a:xfrm>
            <a:off x="3630801" y="3647982"/>
            <a:ext cx="2249854" cy="502315"/>
            <a:chOff x="3677392" y="2605986"/>
            <a:chExt cx="6289568" cy="924356"/>
          </a:xfrm>
        </p:grpSpPr>
        <p:cxnSp>
          <p:nvCxnSpPr>
            <p:cNvPr id="17" name="直接连接符 16"/>
            <p:cNvCxnSpPr/>
            <p:nvPr/>
          </p:nvCxnSpPr>
          <p:spPr>
            <a:xfrm>
              <a:off x="3677392" y="2605986"/>
              <a:ext cx="628956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9966960" y="2605986"/>
              <a:ext cx="0" cy="92435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9" name="组合 84"/>
          <p:cNvGrpSpPr/>
          <p:nvPr/>
        </p:nvGrpSpPr>
        <p:grpSpPr>
          <a:xfrm>
            <a:off x="6292310" y="4621993"/>
            <a:ext cx="2616521" cy="751464"/>
            <a:chOff x="3677392" y="2605986"/>
            <a:chExt cx="6289568" cy="924356"/>
          </a:xfrm>
        </p:grpSpPr>
        <p:cxnSp>
          <p:nvCxnSpPr>
            <p:cNvPr id="20" name="直接连接符 19"/>
            <p:cNvCxnSpPr/>
            <p:nvPr/>
          </p:nvCxnSpPr>
          <p:spPr>
            <a:xfrm>
              <a:off x="3677392" y="2605986"/>
              <a:ext cx="628956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a:off x="9966960" y="2605986"/>
              <a:ext cx="0" cy="92435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2" name="文本框 77"/>
          <p:cNvSpPr txBox="1"/>
          <p:nvPr/>
        </p:nvSpPr>
        <p:spPr>
          <a:xfrm>
            <a:off x="1154650" y="2194622"/>
            <a:ext cx="527709" cy="461665"/>
          </a:xfrm>
          <a:prstGeom prst="rect">
            <a:avLst/>
          </a:prstGeom>
          <a:noFill/>
        </p:spPr>
        <p:txBody>
          <a:bodyPr wrap="none" rtlCol="0">
            <a:spAutoFit/>
          </a:bodyPr>
          <a:lstStyle/>
          <a:p>
            <a:r>
              <a:rPr lang="en-US" altLang="zh-CN" sz="2400" dirty="0">
                <a:solidFill>
                  <a:srgbClr val="3563A8"/>
                </a:solidFill>
              </a:rPr>
              <a:t>01</a:t>
            </a:r>
            <a:endParaRPr lang="zh-CN" altLang="en-US" sz="2400" dirty="0">
              <a:solidFill>
                <a:srgbClr val="3563A8"/>
              </a:solidFill>
            </a:endParaRPr>
          </a:p>
        </p:txBody>
      </p:sp>
      <p:sp>
        <p:nvSpPr>
          <p:cNvPr id="23" name="文本框 88"/>
          <p:cNvSpPr txBox="1"/>
          <p:nvPr/>
        </p:nvSpPr>
        <p:spPr>
          <a:xfrm>
            <a:off x="1595670" y="2256177"/>
            <a:ext cx="2908307" cy="338554"/>
          </a:xfrm>
          <a:prstGeom prst="rect">
            <a:avLst/>
          </a:prstGeom>
          <a:noFill/>
        </p:spPr>
        <p:txBody>
          <a:bodyPr wrap="square" rtlCol="0">
            <a:spAutoFit/>
          </a:bodyPr>
          <a:lstStyle/>
          <a:p>
            <a:r>
              <a:rPr lang="zh-CN" altLang="en-US" sz="1600" b="1" dirty="0">
                <a:solidFill>
                  <a:srgbClr val="3563A8"/>
                </a:solidFill>
              </a:rPr>
              <a:t>社会医疗保险</a:t>
            </a:r>
            <a:endParaRPr lang="zh-CN" altLang="en-US" sz="1600" b="1" dirty="0">
              <a:solidFill>
                <a:srgbClr val="3563A8"/>
              </a:solidFill>
            </a:endParaRPr>
          </a:p>
        </p:txBody>
      </p:sp>
      <p:sp>
        <p:nvSpPr>
          <p:cNvPr id="24" name="矩形 23"/>
          <p:cNvSpPr/>
          <p:nvPr/>
        </p:nvSpPr>
        <p:spPr>
          <a:xfrm>
            <a:off x="1194027" y="2681541"/>
            <a:ext cx="1701382" cy="1061829"/>
          </a:xfrm>
          <a:prstGeom prst="rect">
            <a:avLst/>
          </a:prstGeom>
        </p:spPr>
        <p:txBody>
          <a:bodyPr wrap="square">
            <a:spAutoFit/>
          </a:bodyPr>
          <a:lstStyle/>
          <a:p>
            <a:pPr lvl="0">
              <a:lnSpc>
                <a:spcPct val="150000"/>
              </a:lnSpc>
              <a:buFont typeface="Wingdings" panose="05000000000000000000" pitchFamily="2" charset="2"/>
              <a:buChar char="Ø"/>
            </a:pPr>
            <a:r>
              <a:rPr lang="zh-CN" altLang="en-US" sz="1400" dirty="0">
                <a:latin typeface="+mn-ea"/>
              </a:rPr>
              <a:t>支付门诊、门慢、门特和住院的基本医疗费用</a:t>
            </a:r>
            <a:endParaRPr lang="zh-CN" altLang="en-US" sz="1400" dirty="0"/>
          </a:p>
        </p:txBody>
      </p:sp>
      <p:sp>
        <p:nvSpPr>
          <p:cNvPr id="25" name="文本框 90"/>
          <p:cNvSpPr txBox="1"/>
          <p:nvPr/>
        </p:nvSpPr>
        <p:spPr>
          <a:xfrm>
            <a:off x="3635922" y="3182780"/>
            <a:ext cx="527709" cy="461665"/>
          </a:xfrm>
          <a:prstGeom prst="rect">
            <a:avLst/>
          </a:prstGeom>
          <a:noFill/>
        </p:spPr>
        <p:txBody>
          <a:bodyPr wrap="none" rtlCol="0">
            <a:spAutoFit/>
          </a:bodyPr>
          <a:lstStyle/>
          <a:p>
            <a:r>
              <a:rPr lang="en-US" altLang="zh-CN" sz="2400" dirty="0">
                <a:solidFill>
                  <a:srgbClr val="3563A8"/>
                </a:solidFill>
              </a:rPr>
              <a:t>02</a:t>
            </a:r>
            <a:endParaRPr lang="zh-CN" altLang="en-US" sz="2400" dirty="0">
              <a:solidFill>
                <a:srgbClr val="3563A8"/>
              </a:solidFill>
            </a:endParaRPr>
          </a:p>
        </p:txBody>
      </p:sp>
      <p:sp>
        <p:nvSpPr>
          <p:cNvPr id="26" name="文本框 91"/>
          <p:cNvSpPr txBox="1"/>
          <p:nvPr/>
        </p:nvSpPr>
        <p:spPr>
          <a:xfrm>
            <a:off x="4076943" y="3244335"/>
            <a:ext cx="1863090" cy="338554"/>
          </a:xfrm>
          <a:prstGeom prst="rect">
            <a:avLst/>
          </a:prstGeom>
          <a:noFill/>
        </p:spPr>
        <p:txBody>
          <a:bodyPr wrap="square" rtlCol="0">
            <a:spAutoFit/>
          </a:bodyPr>
          <a:lstStyle/>
          <a:p>
            <a:r>
              <a:rPr lang="zh-CN" altLang="en-US" sz="1600" b="1" dirty="0">
                <a:solidFill>
                  <a:srgbClr val="3563A8"/>
                </a:solidFill>
              </a:rPr>
              <a:t>企业补充医疗保险</a:t>
            </a:r>
            <a:endParaRPr lang="zh-CN" altLang="en-US" sz="1600" b="1" dirty="0">
              <a:solidFill>
                <a:srgbClr val="3563A8"/>
              </a:solidFill>
            </a:endParaRPr>
          </a:p>
        </p:txBody>
      </p:sp>
      <p:sp>
        <p:nvSpPr>
          <p:cNvPr id="27" name="矩形 26"/>
          <p:cNvSpPr/>
          <p:nvPr/>
        </p:nvSpPr>
        <p:spPr>
          <a:xfrm>
            <a:off x="3675298" y="3669699"/>
            <a:ext cx="1854011" cy="1061829"/>
          </a:xfrm>
          <a:prstGeom prst="rect">
            <a:avLst/>
          </a:prstGeom>
        </p:spPr>
        <p:txBody>
          <a:bodyPr wrap="square">
            <a:spAutoFit/>
          </a:bodyPr>
          <a:lstStyle/>
          <a:p>
            <a:pPr lvl="0">
              <a:lnSpc>
                <a:spcPct val="150000"/>
              </a:lnSpc>
              <a:buFont typeface="Wingdings" panose="05000000000000000000" pitchFamily="2" charset="2"/>
              <a:buChar char="Ø"/>
            </a:pPr>
            <a:r>
              <a:rPr lang="zh-CN" altLang="en-US" sz="1400" dirty="0">
                <a:latin typeface="+mn-ea"/>
              </a:rPr>
              <a:t>企业补充医疗保险</a:t>
            </a:r>
            <a:endParaRPr lang="en-US" altLang="zh-CN" sz="1400" dirty="0">
              <a:latin typeface="+mn-ea"/>
            </a:endParaRPr>
          </a:p>
          <a:p>
            <a:pPr lvl="0">
              <a:lnSpc>
                <a:spcPct val="150000"/>
              </a:lnSpc>
              <a:buFont typeface="Wingdings" panose="05000000000000000000" pitchFamily="2" charset="2"/>
              <a:buChar char="Ø"/>
            </a:pPr>
            <a:r>
              <a:rPr lang="zh-CN" altLang="en-US" sz="1400" dirty="0">
                <a:latin typeface="+mn-ea"/>
              </a:rPr>
              <a:t>在岗员工人身意外综合保险</a:t>
            </a:r>
            <a:endParaRPr lang="zh-CN" altLang="en-US" sz="1400" dirty="0"/>
          </a:p>
        </p:txBody>
      </p:sp>
      <p:sp>
        <p:nvSpPr>
          <p:cNvPr id="28" name="文本框 93"/>
          <p:cNvSpPr txBox="1"/>
          <p:nvPr/>
        </p:nvSpPr>
        <p:spPr>
          <a:xfrm>
            <a:off x="6354983" y="4135072"/>
            <a:ext cx="527709" cy="461665"/>
          </a:xfrm>
          <a:prstGeom prst="rect">
            <a:avLst/>
          </a:prstGeom>
          <a:noFill/>
        </p:spPr>
        <p:txBody>
          <a:bodyPr wrap="none" rtlCol="0">
            <a:spAutoFit/>
          </a:bodyPr>
          <a:lstStyle/>
          <a:p>
            <a:r>
              <a:rPr lang="en-US" altLang="zh-CN" sz="2400" dirty="0">
                <a:solidFill>
                  <a:srgbClr val="3563A8"/>
                </a:solidFill>
              </a:rPr>
              <a:t>03</a:t>
            </a:r>
            <a:endParaRPr lang="zh-CN" altLang="en-US" sz="2400" dirty="0">
              <a:solidFill>
                <a:srgbClr val="3563A8"/>
              </a:solidFill>
            </a:endParaRPr>
          </a:p>
        </p:txBody>
      </p:sp>
      <p:sp>
        <p:nvSpPr>
          <p:cNvPr id="29" name="文本框 94"/>
          <p:cNvSpPr txBox="1"/>
          <p:nvPr/>
        </p:nvSpPr>
        <p:spPr>
          <a:xfrm>
            <a:off x="6811059" y="4196627"/>
            <a:ext cx="1748153" cy="338554"/>
          </a:xfrm>
          <a:prstGeom prst="rect">
            <a:avLst/>
          </a:prstGeom>
          <a:noFill/>
        </p:spPr>
        <p:txBody>
          <a:bodyPr wrap="square" rtlCol="0">
            <a:spAutoFit/>
          </a:bodyPr>
          <a:lstStyle/>
          <a:p>
            <a:r>
              <a:rPr lang="zh-CN" altLang="en-US" sz="1600" b="1" dirty="0">
                <a:solidFill>
                  <a:srgbClr val="3563A8"/>
                </a:solidFill>
              </a:rPr>
              <a:t>企业职工互助会</a:t>
            </a:r>
            <a:endParaRPr lang="zh-CN" altLang="en-US" sz="1600" b="1" dirty="0">
              <a:solidFill>
                <a:srgbClr val="3563A8"/>
              </a:solidFill>
            </a:endParaRPr>
          </a:p>
        </p:txBody>
      </p:sp>
      <p:sp>
        <p:nvSpPr>
          <p:cNvPr id="30" name="矩形 29"/>
          <p:cNvSpPr/>
          <p:nvPr/>
        </p:nvSpPr>
        <p:spPr>
          <a:xfrm>
            <a:off x="6358735" y="4621991"/>
            <a:ext cx="2467003" cy="1023742"/>
          </a:xfrm>
          <a:prstGeom prst="rect">
            <a:avLst/>
          </a:prstGeom>
        </p:spPr>
        <p:txBody>
          <a:bodyPr wrap="square">
            <a:spAutoFit/>
          </a:bodyPr>
          <a:lstStyle/>
          <a:p>
            <a:pPr>
              <a:lnSpc>
                <a:spcPct val="150000"/>
              </a:lnSpc>
              <a:buFont typeface="Wingdings" panose="05000000000000000000" pitchFamily="2" charset="2"/>
              <a:buChar char="Ø"/>
            </a:pPr>
            <a:r>
              <a:rPr lang="zh-CN" altLang="en-US" sz="1400" dirty="0">
                <a:latin typeface="+mn-ea"/>
              </a:rPr>
              <a:t>省公司工会济难解困互助会</a:t>
            </a:r>
            <a:endParaRPr lang="en-US" altLang="zh-CN" sz="1400" dirty="0">
              <a:latin typeface="+mn-ea"/>
            </a:endParaRPr>
          </a:p>
          <a:p>
            <a:pPr>
              <a:lnSpc>
                <a:spcPct val="150000"/>
              </a:lnSpc>
              <a:buFont typeface="Wingdings" panose="05000000000000000000" pitchFamily="2" charset="2"/>
              <a:buChar char="Ø"/>
            </a:pPr>
            <a:r>
              <a:rPr lang="zh-CN" altLang="en-US" sz="1400" dirty="0">
                <a:latin typeface="+mn-ea"/>
              </a:rPr>
              <a:t>分公司在职职工济难解困互助会</a:t>
            </a:r>
            <a:endParaRPr lang="zh-CN" altLang="en-US" sz="1400" dirty="0">
              <a:latin typeface="+mn-ea"/>
            </a:endParaRPr>
          </a:p>
        </p:txBody>
      </p:sp>
      <p:sp>
        <p:nvSpPr>
          <p:cNvPr id="31" name="矩形 30"/>
          <p:cNvSpPr/>
          <p:nvPr/>
        </p:nvSpPr>
        <p:spPr>
          <a:xfrm>
            <a:off x="3675298" y="2297081"/>
            <a:ext cx="2683823" cy="47501"/>
          </a:xfrm>
          <a:prstGeom prst="rect">
            <a:avLst/>
          </a:prstGeom>
          <a:solidFill>
            <a:srgbClr val="3563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5214256" y="1719856"/>
            <a:ext cx="6019801" cy="584775"/>
          </a:xfrm>
          <a:prstGeom prst="rect">
            <a:avLst/>
          </a:prstGeom>
        </p:spPr>
        <p:txBody>
          <a:bodyPr wrap="square">
            <a:spAutoFit/>
          </a:bodyPr>
          <a:lstStyle/>
          <a:p>
            <a:r>
              <a:rPr lang="zh-CN" altLang="en-US" sz="1600" dirty="0">
                <a:solidFill>
                  <a:schemeClr val="tx1">
                    <a:lumMod val="75000"/>
                    <a:lumOff val="25000"/>
                  </a:schemeClr>
                </a:solidFill>
                <a:cs typeface="+mn-ea"/>
                <a:sym typeface="+mn-lt"/>
              </a:rPr>
              <a:t>由社会医疗保险、企业补充医疗保险、省市公司工会互助会和地方总工会互助保障计划构成，帮助员工渡过特殊困难时期</a:t>
            </a:r>
            <a:endParaRPr lang="en-US" altLang="zh-CN" sz="1600" dirty="0">
              <a:solidFill>
                <a:schemeClr val="tx1">
                  <a:lumMod val="75000"/>
                  <a:lumOff val="25000"/>
                </a:schemeClr>
              </a:solidFill>
              <a:cs typeface="+mn-ea"/>
              <a:sym typeface="+mn-lt"/>
            </a:endParaRPr>
          </a:p>
        </p:txBody>
      </p:sp>
      <p:grpSp>
        <p:nvGrpSpPr>
          <p:cNvPr id="37" name="组合 44"/>
          <p:cNvGrpSpPr/>
          <p:nvPr/>
        </p:nvGrpSpPr>
        <p:grpSpPr>
          <a:xfrm flipV="1">
            <a:off x="9336342" y="3889039"/>
            <a:ext cx="2470067" cy="1918475"/>
            <a:chOff x="3677392" y="2605986"/>
            <a:chExt cx="6289568" cy="924356"/>
          </a:xfrm>
        </p:grpSpPr>
        <p:cxnSp>
          <p:nvCxnSpPr>
            <p:cNvPr id="38" name="直接连接符 37"/>
            <p:cNvCxnSpPr/>
            <p:nvPr/>
          </p:nvCxnSpPr>
          <p:spPr>
            <a:xfrm>
              <a:off x="3677392" y="2605986"/>
              <a:ext cx="6289568"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直接箭头连接符 38"/>
            <p:cNvCxnSpPr/>
            <p:nvPr/>
          </p:nvCxnSpPr>
          <p:spPr>
            <a:xfrm>
              <a:off x="9966960" y="2605986"/>
              <a:ext cx="0" cy="924356"/>
            </a:xfrm>
            <a:prstGeom prst="straightConnector1">
              <a:avLst/>
            </a:pr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40" name="文本框 93"/>
          <p:cNvSpPr txBox="1"/>
          <p:nvPr/>
        </p:nvSpPr>
        <p:spPr>
          <a:xfrm>
            <a:off x="9329210" y="5890597"/>
            <a:ext cx="527709" cy="461665"/>
          </a:xfrm>
          <a:prstGeom prst="rect">
            <a:avLst/>
          </a:prstGeom>
          <a:noFill/>
        </p:spPr>
        <p:txBody>
          <a:bodyPr wrap="none" rtlCol="0">
            <a:spAutoFit/>
          </a:bodyPr>
          <a:lstStyle/>
          <a:p>
            <a:r>
              <a:rPr lang="en-US" altLang="zh-CN" sz="2400" dirty="0">
                <a:solidFill>
                  <a:srgbClr val="3563A8"/>
                </a:solidFill>
              </a:rPr>
              <a:t>04</a:t>
            </a:r>
            <a:endParaRPr lang="zh-CN" altLang="en-US" sz="2400" dirty="0">
              <a:solidFill>
                <a:srgbClr val="3563A8"/>
              </a:solidFill>
            </a:endParaRPr>
          </a:p>
        </p:txBody>
      </p:sp>
      <p:sp>
        <p:nvSpPr>
          <p:cNvPr id="41" name="文本框 94"/>
          <p:cNvSpPr txBox="1"/>
          <p:nvPr/>
        </p:nvSpPr>
        <p:spPr>
          <a:xfrm>
            <a:off x="9774652" y="5952152"/>
            <a:ext cx="2417347" cy="338554"/>
          </a:xfrm>
          <a:prstGeom prst="rect">
            <a:avLst/>
          </a:prstGeom>
          <a:noFill/>
        </p:spPr>
        <p:txBody>
          <a:bodyPr wrap="square" rtlCol="0">
            <a:spAutoFit/>
          </a:bodyPr>
          <a:lstStyle/>
          <a:p>
            <a:r>
              <a:rPr lang="zh-CN" altLang="en-US" sz="1600" b="1" dirty="0">
                <a:solidFill>
                  <a:srgbClr val="3563A8"/>
                </a:solidFill>
              </a:rPr>
              <a:t>地方工会医疗保障计划</a:t>
            </a:r>
            <a:endParaRPr lang="zh-CN" altLang="en-US" sz="1600" b="1" dirty="0">
              <a:solidFill>
                <a:srgbClr val="3563A8"/>
              </a:solidFill>
            </a:endParaRPr>
          </a:p>
        </p:txBody>
      </p:sp>
      <p:sp>
        <p:nvSpPr>
          <p:cNvPr id="42" name="矩形 41"/>
          <p:cNvSpPr/>
          <p:nvPr/>
        </p:nvSpPr>
        <p:spPr>
          <a:xfrm>
            <a:off x="9308684" y="4010418"/>
            <a:ext cx="2513200" cy="1706880"/>
          </a:xfrm>
          <a:prstGeom prst="rect">
            <a:avLst/>
          </a:prstGeom>
        </p:spPr>
        <p:txBody>
          <a:bodyPr wrap="square">
            <a:spAutoFit/>
          </a:bodyPr>
          <a:lstStyle/>
          <a:p>
            <a:pPr>
              <a:lnSpc>
                <a:spcPct val="150000"/>
              </a:lnSpc>
              <a:buFont typeface="Wingdings" panose="05000000000000000000" pitchFamily="2" charset="2"/>
              <a:buChar char="Ø"/>
            </a:pPr>
            <a:r>
              <a:rPr lang="zh-CN" altLang="en-US" sz="1400" dirty="0">
                <a:latin typeface="+mn-ea"/>
              </a:rPr>
              <a:t>特种重病互助医疗保障计划</a:t>
            </a:r>
            <a:endParaRPr lang="en-US" altLang="zh-CN" sz="1400" dirty="0">
              <a:latin typeface="+mn-ea"/>
            </a:endParaRPr>
          </a:p>
          <a:p>
            <a:pPr lvl="0">
              <a:lnSpc>
                <a:spcPct val="150000"/>
              </a:lnSpc>
              <a:buFont typeface="Wingdings" panose="05000000000000000000" pitchFamily="2" charset="2"/>
              <a:buChar char="Ø"/>
            </a:pPr>
            <a:r>
              <a:rPr lang="zh-CN" altLang="en-US" sz="1400" dirty="0">
                <a:latin typeface="+mn-ea"/>
              </a:rPr>
              <a:t>女职工安康互助保障计划</a:t>
            </a:r>
            <a:endParaRPr lang="zh-CN" altLang="en-US" sz="1400" dirty="0">
              <a:latin typeface="+mn-ea"/>
            </a:endParaRPr>
          </a:p>
          <a:p>
            <a:pPr lvl="0">
              <a:lnSpc>
                <a:spcPct val="150000"/>
              </a:lnSpc>
              <a:buFont typeface="Wingdings" panose="05000000000000000000" pitchFamily="2" charset="2"/>
              <a:buChar char="Ø"/>
            </a:pPr>
            <a:r>
              <a:rPr lang="zh-CN" altLang="en-US" sz="1400" dirty="0">
                <a:latin typeface="+mn-ea"/>
              </a:rPr>
              <a:t>职工住院医疗保障计划</a:t>
            </a:r>
            <a:endParaRPr lang="zh-CN" altLang="en-US" sz="1400" dirty="0">
              <a:latin typeface="+mn-ea"/>
            </a:endParaRPr>
          </a:p>
          <a:p>
            <a:pPr lvl="0">
              <a:lnSpc>
                <a:spcPct val="150000"/>
              </a:lnSpc>
              <a:buFont typeface="Wingdings" panose="05000000000000000000" pitchFamily="2" charset="2"/>
              <a:buChar char="Ø"/>
            </a:pPr>
            <a:r>
              <a:rPr lang="zh-CN" altLang="en-US" sz="1400" dirty="0">
                <a:latin typeface="+mn-ea"/>
              </a:rPr>
              <a:t>省在职职工住院医疗综合互助保障活动</a:t>
            </a:r>
            <a:endParaRPr lang="zh-CN" altLang="en-US" sz="1400" dirty="0">
              <a:latin typeface="+mn-ea"/>
            </a:endParaRPr>
          </a:p>
        </p:txBody>
      </p:sp>
      <p:grpSp>
        <p:nvGrpSpPr>
          <p:cNvPr id="43" name="组合 53"/>
          <p:cNvGrpSpPr/>
          <p:nvPr/>
        </p:nvGrpSpPr>
        <p:grpSpPr>
          <a:xfrm>
            <a:off x="8552572" y="5417527"/>
            <a:ext cx="769221" cy="769221"/>
            <a:chOff x="6816436" y="2573521"/>
            <a:chExt cx="769221" cy="769221"/>
          </a:xfrm>
        </p:grpSpPr>
        <p:sp>
          <p:nvSpPr>
            <p:cNvPr id="44" name="椭圆 43"/>
            <p:cNvSpPr/>
            <p:nvPr/>
          </p:nvSpPr>
          <p:spPr>
            <a:xfrm>
              <a:off x="6816436" y="2573521"/>
              <a:ext cx="769221" cy="769221"/>
            </a:xfrm>
            <a:prstGeom prst="ellipse">
              <a:avLst/>
            </a:prstGeom>
            <a:solidFill>
              <a:schemeClr val="bg2"/>
            </a:solidFill>
            <a:ln w="6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Freeform 72"/>
            <p:cNvSpPr>
              <a:spLocks noEditPoints="1"/>
            </p:cNvSpPr>
            <p:nvPr/>
          </p:nvSpPr>
          <p:spPr bwMode="auto">
            <a:xfrm>
              <a:off x="6999634" y="2744438"/>
              <a:ext cx="450324" cy="451136"/>
            </a:xfrm>
            <a:custGeom>
              <a:avLst/>
              <a:gdLst>
                <a:gd name="T0" fmla="*/ 337 w 411"/>
                <a:gd name="T1" fmla="*/ 198 h 412"/>
                <a:gd name="T2" fmla="*/ 284 w 411"/>
                <a:gd name="T3" fmla="*/ 220 h 412"/>
                <a:gd name="T4" fmla="*/ 249 w 411"/>
                <a:gd name="T5" fmla="*/ 185 h 412"/>
                <a:gd name="T6" fmla="*/ 283 w 411"/>
                <a:gd name="T7" fmla="*/ 107 h 412"/>
                <a:gd name="T8" fmla="*/ 176 w 411"/>
                <a:gd name="T9" fmla="*/ 0 h 412"/>
                <a:gd name="T10" fmla="*/ 68 w 411"/>
                <a:gd name="T11" fmla="*/ 107 h 412"/>
                <a:gd name="T12" fmla="*/ 116 w 411"/>
                <a:gd name="T13" fmla="*/ 196 h 412"/>
                <a:gd name="T14" fmla="*/ 96 w 411"/>
                <a:gd name="T15" fmla="*/ 266 h 412"/>
                <a:gd name="T16" fmla="*/ 74 w 411"/>
                <a:gd name="T17" fmla="*/ 263 h 412"/>
                <a:gd name="T18" fmla="*/ 0 w 411"/>
                <a:gd name="T19" fmla="*/ 337 h 412"/>
                <a:gd name="T20" fmla="*/ 74 w 411"/>
                <a:gd name="T21" fmla="*/ 412 h 412"/>
                <a:gd name="T22" fmla="*/ 149 w 411"/>
                <a:gd name="T23" fmla="*/ 337 h 412"/>
                <a:gd name="T24" fmla="*/ 110 w 411"/>
                <a:gd name="T25" fmla="*/ 272 h 412"/>
                <a:gd name="T26" fmla="*/ 130 w 411"/>
                <a:gd name="T27" fmla="*/ 204 h 412"/>
                <a:gd name="T28" fmla="*/ 176 w 411"/>
                <a:gd name="T29" fmla="*/ 214 h 412"/>
                <a:gd name="T30" fmla="*/ 238 w 411"/>
                <a:gd name="T31" fmla="*/ 195 h 412"/>
                <a:gd name="T32" fmla="*/ 275 w 411"/>
                <a:gd name="T33" fmla="*/ 232 h 412"/>
                <a:gd name="T34" fmla="*/ 262 w 411"/>
                <a:gd name="T35" fmla="*/ 273 h 412"/>
                <a:gd name="T36" fmla="*/ 337 w 411"/>
                <a:gd name="T37" fmla="*/ 347 h 412"/>
                <a:gd name="T38" fmla="*/ 411 w 411"/>
                <a:gd name="T39" fmla="*/ 273 h 412"/>
                <a:gd name="T40" fmla="*/ 337 w 411"/>
                <a:gd name="T41" fmla="*/ 198 h 412"/>
                <a:gd name="T42" fmla="*/ 134 w 411"/>
                <a:gd name="T43" fmla="*/ 337 h 412"/>
                <a:gd name="T44" fmla="*/ 74 w 411"/>
                <a:gd name="T45" fmla="*/ 397 h 412"/>
                <a:gd name="T46" fmla="*/ 14 w 411"/>
                <a:gd name="T47" fmla="*/ 337 h 412"/>
                <a:gd name="T48" fmla="*/ 74 w 411"/>
                <a:gd name="T49" fmla="*/ 278 h 412"/>
                <a:gd name="T50" fmla="*/ 134 w 411"/>
                <a:gd name="T51" fmla="*/ 337 h 412"/>
                <a:gd name="T52" fmla="*/ 83 w 411"/>
                <a:gd name="T53" fmla="*/ 107 h 412"/>
                <a:gd name="T54" fmla="*/ 176 w 411"/>
                <a:gd name="T55" fmla="*/ 14 h 412"/>
                <a:gd name="T56" fmla="*/ 268 w 411"/>
                <a:gd name="T57" fmla="*/ 107 h 412"/>
                <a:gd name="T58" fmla="*/ 176 w 411"/>
                <a:gd name="T59" fmla="*/ 200 h 412"/>
                <a:gd name="T60" fmla="*/ 83 w 411"/>
                <a:gd name="T61" fmla="*/ 107 h 412"/>
                <a:gd name="T62" fmla="*/ 337 w 411"/>
                <a:gd name="T63" fmla="*/ 332 h 412"/>
                <a:gd name="T64" fmla="*/ 277 w 411"/>
                <a:gd name="T65" fmla="*/ 273 h 412"/>
                <a:gd name="T66" fmla="*/ 337 w 411"/>
                <a:gd name="T67" fmla="*/ 213 h 412"/>
                <a:gd name="T68" fmla="*/ 397 w 411"/>
                <a:gd name="T69" fmla="*/ 273 h 412"/>
                <a:gd name="T70" fmla="*/ 337 w 411"/>
                <a:gd name="T71" fmla="*/ 332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11" h="412">
                  <a:moveTo>
                    <a:pt x="337" y="198"/>
                  </a:moveTo>
                  <a:cubicBezTo>
                    <a:pt x="316" y="198"/>
                    <a:pt x="298" y="206"/>
                    <a:pt x="284" y="220"/>
                  </a:cubicBezTo>
                  <a:cubicBezTo>
                    <a:pt x="249" y="185"/>
                    <a:pt x="249" y="185"/>
                    <a:pt x="249" y="185"/>
                  </a:cubicBezTo>
                  <a:cubicBezTo>
                    <a:pt x="270" y="166"/>
                    <a:pt x="283" y="138"/>
                    <a:pt x="283" y="107"/>
                  </a:cubicBezTo>
                  <a:cubicBezTo>
                    <a:pt x="283" y="48"/>
                    <a:pt x="235" y="0"/>
                    <a:pt x="176" y="0"/>
                  </a:cubicBezTo>
                  <a:cubicBezTo>
                    <a:pt x="117" y="0"/>
                    <a:pt x="68" y="48"/>
                    <a:pt x="68" y="107"/>
                  </a:cubicBezTo>
                  <a:cubicBezTo>
                    <a:pt x="68" y="144"/>
                    <a:pt x="88" y="177"/>
                    <a:pt x="116" y="196"/>
                  </a:cubicBezTo>
                  <a:cubicBezTo>
                    <a:pt x="96" y="266"/>
                    <a:pt x="96" y="266"/>
                    <a:pt x="96" y="266"/>
                  </a:cubicBezTo>
                  <a:cubicBezTo>
                    <a:pt x="89" y="264"/>
                    <a:pt x="82" y="263"/>
                    <a:pt x="74" y="263"/>
                  </a:cubicBezTo>
                  <a:cubicBezTo>
                    <a:pt x="33" y="263"/>
                    <a:pt x="0" y="296"/>
                    <a:pt x="0" y="337"/>
                  </a:cubicBezTo>
                  <a:cubicBezTo>
                    <a:pt x="0" y="378"/>
                    <a:pt x="33" y="412"/>
                    <a:pt x="74" y="412"/>
                  </a:cubicBezTo>
                  <a:cubicBezTo>
                    <a:pt x="115" y="412"/>
                    <a:pt x="149" y="378"/>
                    <a:pt x="149" y="337"/>
                  </a:cubicBezTo>
                  <a:cubicBezTo>
                    <a:pt x="149" y="309"/>
                    <a:pt x="133" y="284"/>
                    <a:pt x="110" y="272"/>
                  </a:cubicBezTo>
                  <a:cubicBezTo>
                    <a:pt x="130" y="204"/>
                    <a:pt x="130" y="204"/>
                    <a:pt x="130" y="204"/>
                  </a:cubicBezTo>
                  <a:cubicBezTo>
                    <a:pt x="144" y="210"/>
                    <a:pt x="159" y="214"/>
                    <a:pt x="176" y="214"/>
                  </a:cubicBezTo>
                  <a:cubicBezTo>
                    <a:pt x="199" y="214"/>
                    <a:pt x="220" y="207"/>
                    <a:pt x="238" y="195"/>
                  </a:cubicBezTo>
                  <a:cubicBezTo>
                    <a:pt x="275" y="232"/>
                    <a:pt x="275" y="232"/>
                    <a:pt x="275" y="232"/>
                  </a:cubicBezTo>
                  <a:cubicBezTo>
                    <a:pt x="267" y="243"/>
                    <a:pt x="262" y="257"/>
                    <a:pt x="262" y="273"/>
                  </a:cubicBezTo>
                  <a:cubicBezTo>
                    <a:pt x="262" y="314"/>
                    <a:pt x="296" y="347"/>
                    <a:pt x="337" y="347"/>
                  </a:cubicBezTo>
                  <a:cubicBezTo>
                    <a:pt x="378" y="347"/>
                    <a:pt x="411" y="314"/>
                    <a:pt x="411" y="273"/>
                  </a:cubicBezTo>
                  <a:cubicBezTo>
                    <a:pt x="411" y="231"/>
                    <a:pt x="378" y="198"/>
                    <a:pt x="337" y="198"/>
                  </a:cubicBezTo>
                  <a:close/>
                  <a:moveTo>
                    <a:pt x="134" y="337"/>
                  </a:moveTo>
                  <a:cubicBezTo>
                    <a:pt x="134" y="370"/>
                    <a:pt x="107" y="397"/>
                    <a:pt x="74" y="397"/>
                  </a:cubicBezTo>
                  <a:cubicBezTo>
                    <a:pt x="41" y="397"/>
                    <a:pt x="14" y="370"/>
                    <a:pt x="14" y="337"/>
                  </a:cubicBezTo>
                  <a:cubicBezTo>
                    <a:pt x="14" y="304"/>
                    <a:pt x="41" y="278"/>
                    <a:pt x="74" y="278"/>
                  </a:cubicBezTo>
                  <a:cubicBezTo>
                    <a:pt x="107" y="278"/>
                    <a:pt x="134" y="304"/>
                    <a:pt x="134" y="337"/>
                  </a:cubicBezTo>
                  <a:close/>
                  <a:moveTo>
                    <a:pt x="83" y="107"/>
                  </a:moveTo>
                  <a:cubicBezTo>
                    <a:pt x="83" y="56"/>
                    <a:pt x="125" y="14"/>
                    <a:pt x="176" y="14"/>
                  </a:cubicBezTo>
                  <a:cubicBezTo>
                    <a:pt x="227" y="14"/>
                    <a:pt x="268" y="56"/>
                    <a:pt x="268" y="107"/>
                  </a:cubicBezTo>
                  <a:cubicBezTo>
                    <a:pt x="268" y="158"/>
                    <a:pt x="227" y="200"/>
                    <a:pt x="176" y="200"/>
                  </a:cubicBezTo>
                  <a:cubicBezTo>
                    <a:pt x="125" y="200"/>
                    <a:pt x="83" y="158"/>
                    <a:pt x="83" y="107"/>
                  </a:cubicBezTo>
                  <a:close/>
                  <a:moveTo>
                    <a:pt x="337" y="332"/>
                  </a:moveTo>
                  <a:cubicBezTo>
                    <a:pt x="304" y="332"/>
                    <a:pt x="277" y="306"/>
                    <a:pt x="277" y="273"/>
                  </a:cubicBezTo>
                  <a:cubicBezTo>
                    <a:pt x="277" y="240"/>
                    <a:pt x="304" y="213"/>
                    <a:pt x="337" y="213"/>
                  </a:cubicBezTo>
                  <a:cubicBezTo>
                    <a:pt x="370" y="213"/>
                    <a:pt x="397" y="240"/>
                    <a:pt x="397" y="273"/>
                  </a:cubicBezTo>
                  <a:cubicBezTo>
                    <a:pt x="397" y="306"/>
                    <a:pt x="370" y="332"/>
                    <a:pt x="337" y="332"/>
                  </a:cubicBezTo>
                  <a:close/>
                </a:path>
              </a:pathLst>
            </a:custGeom>
            <a:solidFill>
              <a:schemeClr val="bg1"/>
            </a:solidFill>
            <a:ln>
              <a:solidFill>
                <a:schemeClr val="bg1"/>
              </a:solidFill>
            </a:ln>
          </p:spPr>
          <p:txBody>
            <a:bodyPr vert="horz" wrap="square" lIns="68571" tIns="34286" rIns="68571" bIns="34286" numCol="1" anchor="t" anchorCtr="0" compatLnSpc="1"/>
            <a:lstStyle/>
            <a:p>
              <a:pPr defTabSz="685800"/>
              <a:endParaRPr lang="en-US" sz="1400">
                <a:solidFill>
                  <a:srgbClr val="FFFFFF"/>
                </a:solidFill>
                <a:latin typeface="Segoe UI" panose="020B0502040204020203"/>
              </a:endParaRPr>
            </a:p>
          </p:txBody>
        </p:sp>
      </p:grpSp>
      <p:sp>
        <p:nvSpPr>
          <p:cNvPr id="47" name="矩形 46"/>
          <p:cNvSpPr/>
          <p:nvPr/>
        </p:nvSpPr>
        <p:spPr>
          <a:xfrm>
            <a:off x="497232" y="838593"/>
            <a:ext cx="11142921" cy="777457"/>
          </a:xfrm>
          <a:prstGeom prst="rect">
            <a:avLst/>
          </a:prstGeom>
          <a:noFill/>
          <a:ln w="9525">
            <a:noFill/>
          </a:ln>
        </p:spPr>
        <p:txBody>
          <a:bodyPr vert="horz" wrap="square" lIns="91440" tIns="45720" rIns="91440" bIns="45720" anchor="t"/>
          <a:lstStyle/>
          <a:p>
            <a:pPr>
              <a:lnSpc>
                <a:spcPct val="130000"/>
              </a:lnSpc>
              <a:spcBef>
                <a:spcPct val="50000"/>
              </a:spcBef>
              <a:buClr>
                <a:srgbClr val="C00000"/>
              </a:buClr>
              <a:buFont typeface="Wingdings" panose="05000000000000000000" pitchFamily="2" charset="2"/>
              <a:buNone/>
            </a:pPr>
            <a:r>
              <a:rPr lang="zh-CN" altLang="en-US" dirty="0">
                <a:solidFill>
                  <a:schemeClr val="tx1">
                    <a:lumMod val="75000"/>
                    <a:lumOff val="25000"/>
                  </a:schemeClr>
                </a:solidFill>
                <a:latin typeface="微软雅黑" panose="020B0503020204020204" pitchFamily="34" charset="-122"/>
                <a:ea typeface="微软雅黑" panose="020B0503020204020204" pitchFamily="34" charset="-122"/>
                <a:sym typeface="+mn-lt"/>
              </a:rPr>
              <a:t>       员工帮扶体系是在社会基本医疗保险及企业补充医疗保险基础上，由工会建立的扶助员工解决因患重大疾病导致家庭经济困难等问题的保障体系</a:t>
            </a:r>
            <a:endParaRPr lang="zh-CN" altLang="en-US" dirty="0">
              <a:solidFill>
                <a:schemeClr val="tx1">
                  <a:lumMod val="75000"/>
                  <a:lumOff val="25000"/>
                </a:schemeClr>
              </a:solidFill>
              <a:latin typeface="微软雅黑" panose="020B0503020204020204" pitchFamily="34" charset="-122"/>
              <a:ea typeface="微软雅黑" panose="020B0503020204020204" pitchFamily="34" charset="-122"/>
              <a:sym typeface="+mn-lt"/>
            </a:endParaRPr>
          </a:p>
        </p:txBody>
      </p:sp>
    </p:spTree>
  </p:cSld>
  <p:clrMapOvr>
    <a:masterClrMapping/>
  </p:clrMapOvr>
  <p:transition spd="slow" advTm="3000">
    <p:check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873051" y="2071678"/>
            <a:ext cx="665695" cy="2328330"/>
          </a:xfrm>
          <a:prstGeom prst="rect">
            <a:avLst/>
          </a:prstGeom>
        </p:spPr>
        <p:txBody>
          <a:bodyPr vert="wordArtVertRtl" wrap="none">
            <a:spAutoFit/>
          </a:bodyPr>
          <a:lstStyle/>
          <a:p>
            <a:pPr algn="ctr" eaLnBrk="0" fontAlgn="auto" hangingPunct="0">
              <a:spcBef>
                <a:spcPts val="0"/>
              </a:spcBef>
              <a:spcAft>
                <a:spcPts val="0"/>
              </a:spcAft>
              <a:buClr>
                <a:srgbClr val="FFCC00"/>
              </a:buClr>
              <a:defRPr/>
            </a:pPr>
            <a:r>
              <a:rPr lang="zh-CN" altLang="en-US" sz="2400" b="1" dirty="0">
                <a:solidFill>
                  <a:srgbClr val="7030A0"/>
                </a:solidFill>
              </a:rPr>
              <a:t>社会医疗保险</a:t>
            </a:r>
            <a:endParaRPr lang="zh-CN" altLang="en-US" sz="2400" b="1" dirty="0">
              <a:solidFill>
                <a:srgbClr val="7030A0"/>
              </a:solidFill>
            </a:endParaRPr>
          </a:p>
        </p:txBody>
      </p:sp>
      <p:sp>
        <p:nvSpPr>
          <p:cNvPr id="5"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①</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社会医疗保险</a:t>
            </a:r>
            <a:endParaRPr lang="zh-CN" altLang="en-US" sz="2800" b="1" dirty="0">
              <a:solidFill>
                <a:srgbClr val="C00000"/>
              </a:solidFill>
              <a:latin typeface="微软雅黑" panose="020B0503020204020204" pitchFamily="34" charset="-122"/>
              <a:ea typeface="微软雅黑" panose="020B0503020204020204" pitchFamily="34" charset="-122"/>
              <a:cs typeface="+mn-ea"/>
              <a:sym typeface="+mn-lt"/>
            </a:endParaRPr>
          </a:p>
        </p:txBody>
      </p:sp>
      <p:pic>
        <p:nvPicPr>
          <p:cNvPr id="1026" name="Picture 2"/>
          <p:cNvPicPr>
            <a:picLocks noChangeAspect="1" noChangeArrowheads="1"/>
          </p:cNvPicPr>
          <p:nvPr/>
        </p:nvPicPr>
        <p:blipFill>
          <a:blip r:embed="rId1"/>
          <a:srcRect/>
          <a:stretch>
            <a:fillRect/>
          </a:stretch>
        </p:blipFill>
        <p:spPr bwMode="auto">
          <a:xfrm>
            <a:off x="2040386" y="1357319"/>
            <a:ext cx="8662904" cy="4122798"/>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spd="slow" advTm="3000">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②</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企业补充医疗保险</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(1/2)</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表格 2"/>
          <p:cNvGraphicFramePr>
            <a:graphicFrameLocks noGrp="1"/>
          </p:cNvGraphicFramePr>
          <p:nvPr/>
        </p:nvGraphicFramePr>
        <p:xfrm>
          <a:off x="288725" y="1069924"/>
          <a:ext cx="11644394" cy="4832111"/>
        </p:xfrm>
        <a:graphic>
          <a:graphicData uri="http://schemas.openxmlformats.org/drawingml/2006/table">
            <a:tbl>
              <a:tblPr/>
              <a:tblGrid>
                <a:gridCol w="863181"/>
                <a:gridCol w="1638795"/>
                <a:gridCol w="9142418"/>
              </a:tblGrid>
              <a:tr h="1785946">
                <a:tc rowSpan="3">
                  <a:txBody>
                    <a:bodyPr/>
                    <a:lstStyle/>
                    <a:p>
                      <a:pPr marL="0" marR="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dirty="0">
                          <a:solidFill>
                            <a:srgbClr val="7030A0"/>
                          </a:solidFill>
                        </a:rPr>
                        <a:t>企业补充医疗保险</a:t>
                      </a:r>
                      <a:endParaRPr lang="en-US" altLang="zh-CN" sz="2400" b="1" dirty="0">
                        <a:solidFill>
                          <a:srgbClr val="7030A0"/>
                        </a:solidFill>
                      </a:endParaRPr>
                    </a:p>
                  </a:txBody>
                  <a:tcPr marT="72000" marB="72000" vert="eaVert">
                    <a:lnL>
                      <a:noFill/>
                    </a:lnL>
                    <a:lnR>
                      <a:noFill/>
                    </a:lnR>
                    <a:lnT>
                      <a:noFill/>
                    </a:lnT>
                    <a:lnB w="3175"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门诊</a:t>
                      </a:r>
                      <a:endParaRPr lang="en-US" altLang="zh-CN" sz="1800" b="1" kern="0" dirty="0">
                        <a:solidFill>
                          <a:srgbClr val="0066FF"/>
                        </a:solidFill>
                        <a:latin typeface="Times New Roman" panose="02020603050405020304" pitchFamily="18" charset="0"/>
                        <a:ea typeface="+mn-ea"/>
                        <a:cs typeface="+mn-cs"/>
                      </a:endParaRPr>
                    </a:p>
                    <a:p>
                      <a:pPr marL="0" marR="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（外购药）</a:t>
                      </a:r>
                      <a:endParaRPr lang="en-US" altLang="zh-CN" sz="1800" b="1" kern="0" dirty="0">
                        <a:solidFill>
                          <a:srgbClr val="0066FF"/>
                        </a:solidFill>
                        <a:latin typeface="Times New Roman" panose="02020603050405020304" pitchFamily="18" charset="0"/>
                        <a:ea typeface="+mn-ea"/>
                        <a:cs typeface="+mn-cs"/>
                      </a:endParaRPr>
                    </a:p>
                    <a:p>
                      <a:pPr marL="0" marR="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费用</a:t>
                      </a:r>
                      <a:endParaRPr lang="zh-CN" altLang="en-US" sz="1800" b="1" kern="0" dirty="0">
                        <a:solidFill>
                          <a:srgbClr val="0066FF"/>
                        </a:solidFill>
                        <a:latin typeface="Times New Roman" panose="02020603050405020304" pitchFamily="18" charset="0"/>
                        <a:ea typeface="+mn-ea"/>
                        <a:cs typeface="+mn-cs"/>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r>
                        <a:rPr lang="en-US" altLang="zh-CN" sz="1600" dirty="0">
                          <a:solidFill>
                            <a:schemeClr val="tx1"/>
                          </a:solidFill>
                        </a:rPr>
                        <a:t>1</a:t>
                      </a:r>
                      <a:r>
                        <a:rPr lang="zh-CN" altLang="en-US" sz="1600" dirty="0">
                          <a:solidFill>
                            <a:schemeClr val="tx1"/>
                          </a:solidFill>
                        </a:rPr>
                        <a:t>、适当补充参加基本医疗保险以后由个人负担的医疗费用。</a:t>
                      </a:r>
                      <a:endParaRPr lang="zh-CN" altLang="en-US" sz="1600" dirty="0">
                        <a:solidFill>
                          <a:schemeClr val="tx1"/>
                        </a:solidFill>
                      </a:endParaRPr>
                    </a:p>
                    <a:p>
                      <a:r>
                        <a:rPr lang="en-US" altLang="zh-CN" sz="1600" dirty="0">
                          <a:solidFill>
                            <a:schemeClr val="tx1"/>
                          </a:solidFill>
                        </a:rPr>
                        <a:t>2</a:t>
                      </a:r>
                      <a:r>
                        <a:rPr lang="zh-CN" altLang="en-US" sz="1600" dirty="0">
                          <a:solidFill>
                            <a:schemeClr val="tx1"/>
                          </a:solidFill>
                        </a:rPr>
                        <a:t>、门诊（外购药），每年</a:t>
                      </a:r>
                      <a:r>
                        <a:rPr lang="en-US" altLang="zh-CN" sz="1600" dirty="0">
                          <a:solidFill>
                            <a:schemeClr val="tx1"/>
                          </a:solidFill>
                        </a:rPr>
                        <a:t>1</a:t>
                      </a:r>
                      <a:r>
                        <a:rPr lang="zh-CN" altLang="en-US" sz="1600" dirty="0">
                          <a:solidFill>
                            <a:schemeClr val="tx1"/>
                          </a:solidFill>
                        </a:rPr>
                        <a:t>月省公司统一对个人台账加额，额度可累计滚存，不可提现、继承；</a:t>
                      </a:r>
                      <a:endParaRPr lang="zh-CN" altLang="en-US" sz="1600" dirty="0">
                        <a:solidFill>
                          <a:schemeClr val="tx1"/>
                        </a:solidFill>
                      </a:endParaRPr>
                    </a:p>
                    <a:p>
                      <a:r>
                        <a:rPr lang="en-US" altLang="zh-CN" sz="1600" dirty="0">
                          <a:solidFill>
                            <a:schemeClr val="tx1"/>
                          </a:solidFill>
                        </a:rPr>
                        <a:t>——</a:t>
                      </a:r>
                      <a:r>
                        <a:rPr lang="zh-CN" altLang="en-US" sz="1600" dirty="0">
                          <a:solidFill>
                            <a:schemeClr val="tx1"/>
                          </a:solidFill>
                        </a:rPr>
                        <a:t>普通门诊：额度标准与地区、岗级、年龄相对应；</a:t>
                      </a:r>
                      <a:endParaRPr lang="zh-CN" altLang="en-US" sz="1600" dirty="0">
                        <a:solidFill>
                          <a:schemeClr val="tx1"/>
                        </a:solidFill>
                      </a:endParaRPr>
                    </a:p>
                    <a:p>
                      <a:r>
                        <a:rPr lang="en-US" altLang="zh-CN" sz="1600" dirty="0">
                          <a:solidFill>
                            <a:schemeClr val="tx1"/>
                          </a:solidFill>
                        </a:rPr>
                        <a:t>——</a:t>
                      </a:r>
                      <a:r>
                        <a:rPr lang="zh-CN" altLang="en-US" sz="1600" dirty="0">
                          <a:solidFill>
                            <a:schemeClr val="tx1"/>
                          </a:solidFill>
                        </a:rPr>
                        <a:t>慢性病门诊：最多两种，额度标准</a:t>
                      </a:r>
                      <a:r>
                        <a:rPr lang="en-US" altLang="zh-CN" sz="1600" dirty="0">
                          <a:solidFill>
                            <a:schemeClr val="tx1"/>
                          </a:solidFill>
                        </a:rPr>
                        <a:t>100</a:t>
                      </a:r>
                      <a:r>
                        <a:rPr lang="zh-CN" altLang="en-US" sz="1600" dirty="0">
                          <a:solidFill>
                            <a:schemeClr val="tx1"/>
                          </a:solidFill>
                        </a:rPr>
                        <a:t>元</a:t>
                      </a:r>
                      <a:r>
                        <a:rPr lang="en-US" altLang="zh-CN" sz="1600" dirty="0">
                          <a:solidFill>
                            <a:schemeClr val="tx1"/>
                          </a:solidFill>
                        </a:rPr>
                        <a:t>/</a:t>
                      </a:r>
                      <a:r>
                        <a:rPr lang="zh-CN" altLang="en-US" sz="1600" dirty="0">
                          <a:solidFill>
                            <a:schemeClr val="tx1"/>
                          </a:solidFill>
                        </a:rPr>
                        <a:t>月</a:t>
                      </a:r>
                      <a:r>
                        <a:rPr lang="en-US" altLang="zh-CN" sz="1600" dirty="0">
                          <a:solidFill>
                            <a:schemeClr val="tx1"/>
                          </a:solidFill>
                        </a:rPr>
                        <a:t>.</a:t>
                      </a:r>
                      <a:r>
                        <a:rPr lang="zh-CN" altLang="en-US" sz="1600" dirty="0">
                          <a:solidFill>
                            <a:schemeClr val="tx1"/>
                          </a:solidFill>
                        </a:rPr>
                        <a:t>种；</a:t>
                      </a:r>
                      <a:endParaRPr lang="zh-CN" altLang="en-US" sz="1600" dirty="0">
                        <a:solidFill>
                          <a:schemeClr val="tx1"/>
                        </a:solidFill>
                      </a:endParaRPr>
                    </a:p>
                    <a:p>
                      <a:r>
                        <a:rPr lang="en-US" altLang="zh-CN" sz="1600" dirty="0">
                          <a:solidFill>
                            <a:schemeClr val="tx1"/>
                          </a:solidFill>
                        </a:rPr>
                        <a:t>——</a:t>
                      </a:r>
                      <a:r>
                        <a:rPr lang="zh-CN" altLang="en-US" sz="1600" dirty="0">
                          <a:solidFill>
                            <a:schemeClr val="tx1"/>
                          </a:solidFill>
                        </a:rPr>
                        <a:t>重大疾病门诊：额度标准</a:t>
                      </a:r>
                      <a:r>
                        <a:rPr lang="en-US" altLang="zh-CN" sz="1600" dirty="0">
                          <a:solidFill>
                            <a:schemeClr val="tx1"/>
                          </a:solidFill>
                        </a:rPr>
                        <a:t>300</a:t>
                      </a:r>
                      <a:r>
                        <a:rPr lang="zh-CN" altLang="en-US" sz="1600" dirty="0">
                          <a:solidFill>
                            <a:schemeClr val="tx1"/>
                          </a:solidFill>
                        </a:rPr>
                        <a:t>元</a:t>
                      </a:r>
                      <a:r>
                        <a:rPr lang="en-US" altLang="zh-CN" sz="1600" dirty="0">
                          <a:solidFill>
                            <a:schemeClr val="tx1"/>
                          </a:solidFill>
                        </a:rPr>
                        <a:t>/</a:t>
                      </a:r>
                      <a:r>
                        <a:rPr lang="zh-CN" altLang="en-US" sz="1600" dirty="0">
                          <a:solidFill>
                            <a:schemeClr val="tx1"/>
                          </a:solidFill>
                        </a:rPr>
                        <a:t>月</a:t>
                      </a:r>
                      <a:r>
                        <a:rPr lang="en-US" altLang="zh-CN" sz="1600" dirty="0">
                          <a:solidFill>
                            <a:schemeClr val="tx1"/>
                          </a:solidFill>
                        </a:rPr>
                        <a:t>.</a:t>
                      </a:r>
                      <a:r>
                        <a:rPr lang="zh-CN" altLang="en-US" sz="1600" dirty="0">
                          <a:solidFill>
                            <a:schemeClr val="tx1"/>
                          </a:solidFill>
                        </a:rPr>
                        <a:t>种；</a:t>
                      </a:r>
                      <a:endParaRPr lang="zh-CN" altLang="en-US" sz="1600" dirty="0">
                        <a:solidFill>
                          <a:schemeClr val="tx1"/>
                        </a:solidFill>
                      </a:endParaRPr>
                    </a:p>
                    <a:p>
                      <a:r>
                        <a:rPr lang="zh-CN" altLang="en-US" sz="1600" dirty="0">
                          <a:solidFill>
                            <a:schemeClr val="tx1"/>
                          </a:solidFill>
                        </a:rPr>
                        <a:t>*</a:t>
                      </a:r>
                      <a:r>
                        <a:rPr lang="en-US" altLang="zh-CN" sz="1600" dirty="0">
                          <a:solidFill>
                            <a:schemeClr val="tx1"/>
                          </a:solidFill>
                        </a:rPr>
                        <a:t>2022</a:t>
                      </a:r>
                      <a:r>
                        <a:rPr lang="zh-CN" altLang="en-US" sz="1600" dirty="0">
                          <a:solidFill>
                            <a:schemeClr val="tx1"/>
                          </a:solidFill>
                        </a:rPr>
                        <a:t>年</a:t>
                      </a:r>
                      <a:r>
                        <a:rPr lang="en-US" altLang="zh-CN" sz="1600" dirty="0">
                          <a:solidFill>
                            <a:schemeClr val="tx1"/>
                          </a:solidFill>
                        </a:rPr>
                        <a:t>1</a:t>
                      </a:r>
                      <a:r>
                        <a:rPr lang="zh-CN" altLang="en-US" sz="1600" dirty="0">
                          <a:solidFill>
                            <a:schemeClr val="tx1"/>
                          </a:solidFill>
                        </a:rPr>
                        <a:t>月起，上述账户合并为“个人额度”，额度标准及报销内容不变。</a:t>
                      </a:r>
                      <a:endParaRPr lang="zh-CN" altLang="en-US" sz="1600" dirty="0">
                        <a:solidFill>
                          <a:schemeClr val="tx1"/>
                        </a:solidFill>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r>
              <a:tr h="1225649">
                <a:tc vMerge="1">
                  <a:tcPr/>
                </a:tc>
                <a:tc>
                  <a:txBody>
                    <a:bodyPr/>
                    <a:lstStyle/>
                    <a:p>
                      <a:pPr marL="0" marR="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住院费用</a:t>
                      </a:r>
                      <a:endParaRPr lang="zh-CN" altLang="en-US" sz="1800" b="1" kern="0" dirty="0">
                        <a:solidFill>
                          <a:srgbClr val="0066FF"/>
                        </a:solidFill>
                        <a:latin typeface="Times New Roman" panose="02020603050405020304" pitchFamily="18" charset="0"/>
                        <a:ea typeface="+mn-ea"/>
                        <a:cs typeface="+mn-cs"/>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r>
                        <a:rPr lang="zh-CN" altLang="en-US" sz="1600" dirty="0">
                          <a:solidFill>
                            <a:schemeClr val="tx1"/>
                          </a:solidFill>
                        </a:rPr>
                        <a:t>住院报销比例：</a:t>
                      </a:r>
                      <a:endParaRPr lang="zh-CN" altLang="en-US" sz="1600" dirty="0">
                        <a:solidFill>
                          <a:schemeClr val="tx1"/>
                        </a:solidFill>
                      </a:endParaRPr>
                    </a:p>
                    <a:p>
                      <a:r>
                        <a:rPr lang="en-US" altLang="zh-CN" sz="1600" dirty="0">
                          <a:solidFill>
                            <a:schemeClr val="tx1"/>
                          </a:solidFill>
                        </a:rPr>
                        <a:t>——</a:t>
                      </a:r>
                      <a:r>
                        <a:rPr lang="zh-CN" altLang="en-US" sz="1600" dirty="0">
                          <a:solidFill>
                            <a:schemeClr val="tx1"/>
                          </a:solidFill>
                        </a:rPr>
                        <a:t>员工和内退人员自付部分</a:t>
                      </a:r>
                      <a:r>
                        <a:rPr lang="en-US" altLang="zh-CN" sz="1600" dirty="0">
                          <a:solidFill>
                            <a:schemeClr val="tx1"/>
                          </a:solidFill>
                        </a:rPr>
                        <a:t>90%</a:t>
                      </a:r>
                      <a:r>
                        <a:rPr lang="zh-CN" altLang="en-US" sz="1600" dirty="0">
                          <a:solidFill>
                            <a:schemeClr val="tx1"/>
                          </a:solidFill>
                        </a:rPr>
                        <a:t>、自费部分</a:t>
                      </a:r>
                      <a:r>
                        <a:rPr lang="en-US" altLang="zh-CN" sz="1600" dirty="0">
                          <a:solidFill>
                            <a:schemeClr val="tx1"/>
                          </a:solidFill>
                        </a:rPr>
                        <a:t>15%</a:t>
                      </a:r>
                      <a:r>
                        <a:rPr lang="zh-CN" altLang="en-US" sz="1600" dirty="0">
                          <a:solidFill>
                            <a:schemeClr val="tx1"/>
                          </a:solidFill>
                        </a:rPr>
                        <a:t>；</a:t>
                      </a:r>
                      <a:endParaRPr lang="zh-CN" altLang="en-US" sz="1600" dirty="0">
                        <a:solidFill>
                          <a:schemeClr val="tx1"/>
                        </a:solidFill>
                      </a:endParaRPr>
                    </a:p>
                    <a:p>
                      <a:r>
                        <a:rPr lang="en-US" altLang="zh-CN" sz="1600" dirty="0">
                          <a:solidFill>
                            <a:schemeClr val="tx1"/>
                          </a:solidFill>
                        </a:rPr>
                        <a:t>——</a:t>
                      </a:r>
                      <a:r>
                        <a:rPr lang="zh-CN" altLang="en-US" sz="1600" dirty="0">
                          <a:solidFill>
                            <a:schemeClr val="tx1"/>
                          </a:solidFill>
                        </a:rPr>
                        <a:t>退休人员自付部分</a:t>
                      </a:r>
                      <a:r>
                        <a:rPr lang="en-US" altLang="zh-CN" sz="1600" dirty="0">
                          <a:solidFill>
                            <a:schemeClr val="tx1"/>
                          </a:solidFill>
                        </a:rPr>
                        <a:t>95%</a:t>
                      </a:r>
                      <a:r>
                        <a:rPr lang="zh-CN" altLang="en-US" sz="1600" dirty="0">
                          <a:solidFill>
                            <a:schemeClr val="tx1"/>
                          </a:solidFill>
                        </a:rPr>
                        <a:t>、自费部分</a:t>
                      </a:r>
                      <a:r>
                        <a:rPr lang="en-US" altLang="zh-CN" sz="1600" dirty="0">
                          <a:solidFill>
                            <a:schemeClr val="tx1"/>
                          </a:solidFill>
                        </a:rPr>
                        <a:t>20%</a:t>
                      </a:r>
                      <a:r>
                        <a:rPr lang="zh-CN" altLang="en-US" sz="1600" dirty="0">
                          <a:solidFill>
                            <a:schemeClr val="tx1"/>
                          </a:solidFill>
                        </a:rPr>
                        <a:t>；</a:t>
                      </a:r>
                      <a:endParaRPr lang="zh-CN" altLang="en-US" sz="1600" dirty="0">
                        <a:solidFill>
                          <a:schemeClr val="tx1"/>
                        </a:solidFill>
                      </a:endParaRPr>
                    </a:p>
                    <a:p>
                      <a:r>
                        <a:rPr lang="en-US" altLang="zh-CN" sz="1600" dirty="0">
                          <a:solidFill>
                            <a:schemeClr val="tx1"/>
                          </a:solidFill>
                        </a:rPr>
                        <a:t>——</a:t>
                      </a:r>
                      <a:r>
                        <a:rPr lang="zh-CN" altLang="en-US" sz="1600" dirty="0">
                          <a:solidFill>
                            <a:schemeClr val="tx1"/>
                          </a:solidFill>
                        </a:rPr>
                        <a:t>重大疾病在原基础上提高</a:t>
                      </a:r>
                      <a:r>
                        <a:rPr lang="en-US" altLang="zh-CN" sz="1600" dirty="0">
                          <a:solidFill>
                            <a:schemeClr val="tx1"/>
                          </a:solidFill>
                        </a:rPr>
                        <a:t>10%</a:t>
                      </a:r>
                      <a:r>
                        <a:rPr lang="zh-CN" altLang="en-US" sz="1600" dirty="0">
                          <a:solidFill>
                            <a:schemeClr val="tx1"/>
                          </a:solidFill>
                        </a:rPr>
                        <a:t>，最高不超过</a:t>
                      </a:r>
                      <a:r>
                        <a:rPr lang="en-US" altLang="zh-CN" sz="1600" dirty="0">
                          <a:solidFill>
                            <a:schemeClr val="tx1"/>
                          </a:solidFill>
                        </a:rPr>
                        <a:t>100%</a:t>
                      </a:r>
                      <a:r>
                        <a:rPr lang="zh-CN" altLang="en-US" sz="1600" dirty="0">
                          <a:solidFill>
                            <a:schemeClr val="tx1"/>
                          </a:solidFill>
                        </a:rPr>
                        <a:t>。</a:t>
                      </a:r>
                      <a:endParaRPr lang="zh-CN" altLang="en-US" sz="1600" dirty="0">
                        <a:solidFill>
                          <a:schemeClr val="tx1"/>
                        </a:solidFill>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r>
              <a:tr h="1820516">
                <a:tc vMerge="1">
                  <a:tcPr anchor="ctr">
                    <a:lnL>
                      <a:noFill/>
                    </a:lnL>
                    <a:lnR>
                      <a:noFill/>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温馨提示</a:t>
                      </a:r>
                      <a:endParaRPr lang="zh-CN" altLang="en-US" sz="1800" b="1" kern="0" dirty="0">
                        <a:solidFill>
                          <a:srgbClr val="0066FF"/>
                        </a:solidFill>
                        <a:latin typeface="Times New Roman" panose="02020603050405020304" pitchFamily="18" charset="0"/>
                        <a:ea typeface="+mn-ea"/>
                        <a:cs typeface="+mn-cs"/>
                      </a:endParaRPr>
                    </a:p>
                  </a:txBody>
                  <a:tcPr anchor="ctr">
                    <a:lnL>
                      <a:noFill/>
                    </a:lnL>
                    <a:lnR>
                      <a:noFill/>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alpha val="45882"/>
                      </a:schemeClr>
                    </a:solidFill>
                  </a:tcPr>
                </a:tc>
                <a:tc>
                  <a:txBody>
                    <a:bodyPr/>
                    <a:lstStyle/>
                    <a:p>
                      <a:pPr marL="0" algn="l" defTabSz="914400" rtl="0" eaLnBrk="1" latinLnBrk="0" hangingPunct="1">
                        <a:lnSpc>
                          <a:spcPct val="100000"/>
                        </a:lnSpc>
                      </a:pP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1</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、入院期间须使用基本医保卡，未参加基本医疗保险统筹支付的住院费用不得办理补充医疗保险费用的报销。</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algn="l" defTabSz="914400" rtl="0" eaLnBrk="1" latinLnBrk="0" hangingPunct="1">
                        <a:lnSpc>
                          <a:spcPct val="100000"/>
                        </a:lnSpc>
                      </a:pP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2</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、下列情况发生的费用不属于补充医疗保险支付范围：</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(1)</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已参加工伤保险的工伤；</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(2)</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已参加生育保险的女员工生育；</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(3)</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斗殴、酗酒、吸毒及其他违法乱纪行为等所致伤病；</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(4)</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已明确由他人负责的交通、医疗等事故所致伤病；</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(5)</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因私出国和赴香港、澳门特别行政区以及台湾地区期间进行治疗的；</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(6)</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非精神病患者自杀、自残；</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(7)</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职工定期健康检查；</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(8)</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按有关规定不予支付的其他情形。</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anchor="ctr">
                    <a:lnL>
                      <a:noFill/>
                    </a:lnL>
                    <a:lnR>
                      <a:noFill/>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alpha val="45882"/>
                      </a:schemeClr>
                    </a:solidFill>
                  </a:tcPr>
                </a:tc>
              </a:tr>
            </a:tbl>
          </a:graphicData>
        </a:graphic>
      </p:graphicFrame>
    </p:spTree>
  </p:cSld>
  <p:clrMapOvr>
    <a:masterClrMapping/>
  </p:clrMapOvr>
  <p:transition spd="slow" advTm="3000">
    <p:check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②</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企业补充医疗保险</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(2/2)</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表格 2"/>
          <p:cNvGraphicFramePr>
            <a:graphicFrameLocks noGrp="1"/>
          </p:cNvGraphicFramePr>
          <p:nvPr/>
        </p:nvGraphicFramePr>
        <p:xfrm>
          <a:off x="795850" y="914400"/>
          <a:ext cx="10176944" cy="4400758"/>
        </p:xfrm>
        <a:graphic>
          <a:graphicData uri="http://schemas.openxmlformats.org/drawingml/2006/table">
            <a:tbl>
              <a:tblPr/>
              <a:tblGrid>
                <a:gridCol w="572454"/>
                <a:gridCol w="3046016"/>
                <a:gridCol w="4312529"/>
                <a:gridCol w="2245945"/>
              </a:tblGrid>
              <a:tr h="470845">
                <a:tc rowSpan="5">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kern="1200" dirty="0">
                          <a:solidFill>
                            <a:srgbClr val="7030A0"/>
                          </a:solidFill>
                          <a:latin typeface="+mn-lt"/>
                          <a:ea typeface="+mn-ea"/>
                          <a:cs typeface="+mn-cs"/>
                        </a:rPr>
                        <a:t>人身意外综合保险</a:t>
                      </a:r>
                      <a:endParaRPr lang="zh-CN" altLang="en-US" sz="2400" b="1" kern="1200" dirty="0">
                        <a:solidFill>
                          <a:srgbClr val="7030A0"/>
                        </a:solidFill>
                        <a:latin typeface="+mn-lt"/>
                        <a:ea typeface="+mn-ea"/>
                        <a:cs typeface="+mn-cs"/>
                      </a:endParaRPr>
                    </a:p>
                  </a:txBody>
                  <a:tcPr marT="72000" marB="72000" vert="eaVert">
                    <a:lnL>
                      <a:noFill/>
                    </a:lnL>
                    <a:lnR>
                      <a:noFill/>
                    </a:lnR>
                    <a:lnT>
                      <a:noFill/>
                    </a:lnT>
                    <a:lnB w="3175" cap="flat" cmpd="sng" algn="ctr">
                      <a:no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zh-CN" altLang="en-US" sz="1800" b="1" kern="0" dirty="0">
                          <a:solidFill>
                            <a:srgbClr val="0066FF"/>
                          </a:solidFill>
                          <a:latin typeface="Times New Roman" panose="02020603050405020304" pitchFamily="18" charset="0"/>
                          <a:ea typeface="+mn-ea"/>
                          <a:cs typeface="+mn-cs"/>
                        </a:rPr>
                        <a:t>保险责任</a:t>
                      </a:r>
                      <a:endParaRPr lang="zh-CN" altLang="en-US" sz="1800" b="1" kern="0" dirty="0">
                        <a:solidFill>
                          <a:srgbClr val="0066FF"/>
                        </a:solidFill>
                        <a:latin typeface="Times New Roman" panose="02020603050405020304" pitchFamily="18" charset="0"/>
                        <a:ea typeface="+mn-ea"/>
                        <a:cs typeface="+mn-cs"/>
                      </a:endParaRPr>
                    </a:p>
                  </a:txBody>
                  <a:tcPr marL="7063" marR="7063" marT="5299" marB="0" anchor="ctr">
                    <a:lnL>
                      <a:noFill/>
                    </a:lnL>
                    <a:lnR>
                      <a:noFill/>
                    </a:lnR>
                    <a:lnT>
                      <a:noFill/>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l">
                        <a:lnSpc>
                          <a:spcPts val="2800"/>
                        </a:lnSpc>
                        <a:spcAft>
                          <a:spcPts val="0"/>
                        </a:spcAft>
                      </a:pPr>
                      <a:r>
                        <a:rPr lang="zh-CN" altLang="en-US" sz="1800" b="1" kern="0" dirty="0">
                          <a:solidFill>
                            <a:srgbClr val="0066FF"/>
                          </a:solidFill>
                          <a:latin typeface="Times New Roman" panose="02020603050405020304" pitchFamily="18" charset="0"/>
                          <a:ea typeface="+mn-ea"/>
                          <a:cs typeface="+mn-cs"/>
                          <a:sym typeface="Arial" panose="020B0604020202020204" pitchFamily="34" charset="0"/>
                        </a:rPr>
                        <a:t>每份保障内容</a:t>
                      </a:r>
                      <a:endParaRPr lang="zh-CN" altLang="en-US" sz="1800" b="1" kern="0" dirty="0">
                        <a:solidFill>
                          <a:srgbClr val="0066FF"/>
                        </a:solidFill>
                        <a:latin typeface="Times New Roman" panose="02020603050405020304" pitchFamily="18" charset="0"/>
                        <a:ea typeface="+mn-ea"/>
                        <a:cs typeface="+mn-cs"/>
                        <a:sym typeface="Arial" panose="020B0604020202020204" pitchFamily="34" charset="0"/>
                      </a:endParaRPr>
                    </a:p>
                  </a:txBody>
                  <a:tcPr marL="7063" marR="7063" marT="5299" marB="0" anchor="ctr">
                    <a:lnL>
                      <a:noFill/>
                    </a:lnL>
                    <a:lnR>
                      <a:noFill/>
                    </a:lnR>
                    <a:lnT>
                      <a:noFill/>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zh-CN" altLang="en-US" sz="1800" b="1" kern="0" dirty="0">
                          <a:solidFill>
                            <a:srgbClr val="0066FF"/>
                          </a:solidFill>
                          <a:latin typeface="Times New Roman" panose="02020603050405020304" pitchFamily="18" charset="0"/>
                          <a:ea typeface="+mn-ea"/>
                          <a:cs typeface="+mn-cs"/>
                        </a:rPr>
                        <a:t>保障额度</a:t>
                      </a:r>
                      <a:r>
                        <a:rPr lang="en-US" altLang="en-US" sz="1800" b="1" kern="0" dirty="0">
                          <a:solidFill>
                            <a:srgbClr val="0066FF"/>
                          </a:solidFill>
                          <a:latin typeface="Times New Roman" panose="02020603050405020304" pitchFamily="18" charset="0"/>
                          <a:ea typeface="+mn-ea"/>
                          <a:cs typeface="+mn-cs"/>
                        </a:rPr>
                        <a:t>/</a:t>
                      </a:r>
                      <a:r>
                        <a:rPr lang="zh-CN" altLang="en-US" sz="1800" b="1" kern="0" dirty="0">
                          <a:solidFill>
                            <a:srgbClr val="0066FF"/>
                          </a:solidFill>
                          <a:latin typeface="Times New Roman" panose="02020603050405020304" pitchFamily="18" charset="0"/>
                          <a:ea typeface="+mn-ea"/>
                          <a:cs typeface="+mn-cs"/>
                        </a:rPr>
                        <a:t>每份</a:t>
                      </a:r>
                      <a:endParaRPr lang="zh-CN" altLang="en-US" sz="1800" b="1" kern="0" dirty="0">
                        <a:solidFill>
                          <a:srgbClr val="0066FF"/>
                        </a:solidFill>
                        <a:latin typeface="Times New Roman" panose="02020603050405020304" pitchFamily="18" charset="0"/>
                        <a:ea typeface="+mn-ea"/>
                        <a:cs typeface="+mn-cs"/>
                      </a:endParaRPr>
                    </a:p>
                  </a:txBody>
                  <a:tcPr marL="7063" marR="7063" marT="5299" marB="0" anchor="ctr">
                    <a:lnL>
                      <a:noFill/>
                    </a:lnL>
                    <a:lnR>
                      <a:noFill/>
                    </a:lnR>
                    <a:lnT>
                      <a:noFill/>
                    </a:lnT>
                    <a:lnB w="12700" cap="flat" cmpd="sng" algn="ctr">
                      <a:solidFill>
                        <a:schemeClr val="tx1"/>
                      </a:solidFill>
                      <a:prstDash val="solid"/>
                      <a:round/>
                      <a:headEnd type="none" w="med" len="med"/>
                      <a:tailEnd type="none" w="med" len="med"/>
                    </a:lnB>
                    <a:solidFill>
                      <a:schemeClr val="bg1">
                        <a:alpha val="45882"/>
                      </a:schemeClr>
                    </a:solidFill>
                  </a:tcPr>
                </a:tc>
              </a:tr>
              <a:tr h="610113">
                <a:tc vMerge="1">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zh-CN" altLang="en-US" sz="1800" b="1" kern="0" dirty="0">
                          <a:solidFill>
                            <a:srgbClr val="0066FF"/>
                          </a:solidFill>
                          <a:latin typeface="Times New Roman" panose="02020603050405020304" pitchFamily="18" charset="0"/>
                          <a:ea typeface="+mn-ea"/>
                          <a:cs typeface="+mn-cs"/>
                        </a:rPr>
                        <a:t>人身保险</a:t>
                      </a:r>
                      <a:endParaRPr lang="zh-CN" altLang="en-US" sz="1800" b="1" kern="0" dirty="0">
                        <a:solidFill>
                          <a:srgbClr val="0066FF"/>
                        </a:solidFill>
                        <a:latin typeface="Times New Roman" panose="02020603050405020304" pitchFamily="18" charset="0"/>
                        <a:ea typeface="+mn-ea"/>
                        <a:cs typeface="+mn-cs"/>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l">
                        <a:lnSpc>
                          <a:spcPts val="2800"/>
                        </a:lnSpc>
                        <a:spcAft>
                          <a:spcPts val="0"/>
                        </a:spcAft>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因疾病导致身故的保障</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en-US" sz="1600" kern="100" dirty="0">
                          <a:solidFill>
                            <a:schemeClr val="tx1"/>
                          </a:solidFill>
                        </a:rPr>
                        <a:t>150,000</a:t>
                      </a:r>
                      <a:endParaRPr 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r>
              <a:tr h="757961">
                <a:tc vMerge="1">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zh-CN" altLang="en-US" sz="1800" b="1" kern="0" dirty="0">
                          <a:solidFill>
                            <a:srgbClr val="0066FF"/>
                          </a:solidFill>
                          <a:latin typeface="Times New Roman" panose="02020603050405020304" pitchFamily="18" charset="0"/>
                          <a:ea typeface="+mn-ea"/>
                          <a:cs typeface="+mn-cs"/>
                        </a:rPr>
                        <a:t>（非公共交通工具）</a:t>
                      </a:r>
                      <a:endParaRPr lang="zh-CN" altLang="en-US" sz="1800" b="1" kern="0" dirty="0">
                        <a:solidFill>
                          <a:srgbClr val="0066FF"/>
                        </a:solidFill>
                        <a:latin typeface="Times New Roman" panose="02020603050405020304" pitchFamily="18" charset="0"/>
                        <a:ea typeface="+mn-ea"/>
                        <a:cs typeface="+mn-cs"/>
                      </a:endParaRPr>
                    </a:p>
                    <a:p>
                      <a:pPr algn="ctr">
                        <a:lnSpc>
                          <a:spcPts val="2800"/>
                        </a:lnSpc>
                        <a:spcAft>
                          <a:spcPts val="0"/>
                        </a:spcAft>
                      </a:pPr>
                      <a:r>
                        <a:rPr lang="zh-CN" altLang="en-US" sz="1800" b="1" kern="0" dirty="0">
                          <a:solidFill>
                            <a:srgbClr val="0066FF"/>
                          </a:solidFill>
                          <a:latin typeface="Times New Roman" panose="02020603050405020304" pitchFamily="18" charset="0"/>
                          <a:ea typeface="+mn-ea"/>
                          <a:cs typeface="+mn-cs"/>
                        </a:rPr>
                        <a:t>意外保障</a:t>
                      </a:r>
                      <a:endParaRPr lang="zh-CN" altLang="en-US" sz="1800" b="1" kern="0" dirty="0">
                        <a:solidFill>
                          <a:srgbClr val="0066FF"/>
                        </a:solidFill>
                        <a:latin typeface="Times New Roman" panose="02020603050405020304" pitchFamily="18" charset="0"/>
                        <a:ea typeface="+mn-ea"/>
                        <a:cs typeface="+mn-cs"/>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l" defTabSz="914400" rtl="0" eaLnBrk="1" fontAlgn="auto" latinLnBrk="0" hangingPunct="1">
                        <a:lnSpc>
                          <a:spcPts val="2800"/>
                        </a:lnSpc>
                        <a:spcBef>
                          <a:spcPts val="0"/>
                        </a:spcBef>
                        <a:spcAft>
                          <a:spcPts val="0"/>
                        </a:spcAft>
                        <a:buClrTx/>
                        <a:buSzTx/>
                        <a:buFontTx/>
                        <a:buNone/>
                        <a:defRPr/>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因意外导致伤残或Ⅲ度烧伤最高保障</a:t>
                      </a:r>
                      <a:endPar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因意外导致身故的保障</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en-US" sz="1600" kern="100" dirty="0">
                          <a:solidFill>
                            <a:schemeClr val="tx1"/>
                          </a:solidFill>
                        </a:rPr>
                        <a:t>3</a:t>
                      </a:r>
                      <a:r>
                        <a:rPr lang="en-US" altLang="zh-CN" sz="1600" kern="100" dirty="0">
                          <a:solidFill>
                            <a:schemeClr val="tx1"/>
                          </a:solidFill>
                        </a:rPr>
                        <a:t>5</a:t>
                      </a:r>
                      <a:r>
                        <a:rPr lang="en-US" sz="1600" kern="100" dirty="0">
                          <a:solidFill>
                            <a:schemeClr val="tx1"/>
                          </a:solidFill>
                        </a:rPr>
                        <a:t>0,000</a:t>
                      </a:r>
                      <a:endParaRPr 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r>
              <a:tr h="1134140">
                <a:tc vMerge="1">
                  <a:tcPr marT="72000" marB="72000" vert="eaVert">
                    <a:lnL>
                      <a:noFill/>
                    </a:lnL>
                    <a:lnR>
                      <a:noFill/>
                    </a:lnR>
                    <a:lnT>
                      <a:noFill/>
                    </a:lnT>
                    <a:lnB w="3175" cap="flat" cmpd="sng" algn="ctr">
                      <a:noFill/>
                      <a:prstDash val="solid"/>
                      <a:round/>
                      <a:headEnd type="none" w="med" len="med"/>
                      <a:tailEnd type="none" w="med" len="med"/>
                    </a:lnB>
                    <a:solidFill>
                      <a:schemeClr val="bg1">
                        <a:alpha val="45882"/>
                      </a:schemeClr>
                    </a:solidFill>
                  </a:tcPr>
                </a:tc>
                <a:tc>
                  <a:txBody>
                    <a:bodyPr/>
                    <a:lstStyle/>
                    <a:p>
                      <a:pPr marL="0" marR="0" indent="0" algn="ctr" defTabSz="914400" rtl="0" eaLnBrk="1" fontAlgn="auto" latinLnBrk="0" hangingPunct="1">
                        <a:lnSpc>
                          <a:spcPts val="2800"/>
                        </a:lnSpc>
                        <a:spcBef>
                          <a:spcPts val="0"/>
                        </a:spcBef>
                        <a:spcAft>
                          <a:spcPts val="0"/>
                        </a:spcAft>
                        <a:buClrTx/>
                        <a:buSzTx/>
                        <a:buFontTx/>
                        <a:buNone/>
                        <a:defRPr/>
                      </a:pPr>
                      <a:r>
                        <a:rPr lang="zh-CN" altLang="zh-CN" sz="1800" b="1" kern="0" dirty="0">
                          <a:solidFill>
                            <a:srgbClr val="0066FF"/>
                          </a:solidFill>
                          <a:latin typeface="Times New Roman" panose="02020603050405020304" pitchFamily="18" charset="0"/>
                          <a:ea typeface="+mn-ea"/>
                          <a:cs typeface="+mn-cs"/>
                        </a:rPr>
                        <a:t>医疗保障</a:t>
                      </a:r>
                      <a:endParaRPr lang="zh-CN" altLang="zh-CN" sz="1800" b="1" kern="0" dirty="0">
                        <a:solidFill>
                          <a:srgbClr val="0066FF"/>
                        </a:solidFill>
                        <a:latin typeface="Times New Roman" panose="02020603050405020304" pitchFamily="18" charset="0"/>
                        <a:ea typeface="+mn-ea"/>
                        <a:cs typeface="+mn-cs"/>
                      </a:endParaRPr>
                    </a:p>
                    <a:p>
                      <a:pPr algn="ctr">
                        <a:lnSpc>
                          <a:spcPts val="2800"/>
                        </a:lnSpc>
                        <a:spcAft>
                          <a:spcPts val="0"/>
                        </a:spcAft>
                      </a:pPr>
                      <a:endParaRPr lang="zh-CN" altLang="en-US" sz="1800" b="1" kern="0" dirty="0">
                        <a:solidFill>
                          <a:srgbClr val="0066FF"/>
                        </a:solidFill>
                        <a:latin typeface="Times New Roman" panose="02020603050405020304" pitchFamily="18" charset="0"/>
                        <a:ea typeface="+mn-ea"/>
                        <a:cs typeface="+mn-cs"/>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重大疾病保障</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（由原</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30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种增加到</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52</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种）</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因意外或疾病住院时可获得住院津贴</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意外门诊及意外住院医疗费用报销</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100,000</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100</a:t>
                      </a:r>
                      <a:r>
                        <a:rPr lang="zh-CN" altLang="zh-CN" sz="1600" kern="100" dirty="0">
                          <a:solidFill>
                            <a:schemeClr val="tx1"/>
                          </a:solidFill>
                        </a:rPr>
                        <a:t>元</a:t>
                      </a:r>
                      <a:r>
                        <a:rPr lang="en-US" altLang="zh-CN" sz="1600" kern="100" dirty="0">
                          <a:solidFill>
                            <a:schemeClr val="tx1"/>
                          </a:solidFill>
                        </a:rPr>
                        <a:t>/</a:t>
                      </a:r>
                      <a:r>
                        <a:rPr lang="zh-CN" altLang="zh-CN" sz="1600" kern="100" dirty="0">
                          <a:solidFill>
                            <a:schemeClr val="tx1"/>
                          </a:solidFill>
                        </a:rPr>
                        <a:t>天</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30,000</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r>
              <a:tr h="1252876">
                <a:tc vMerge="1">
                  <a:tcPr marT="72000" marB="72000" vert="eaVert">
                    <a:lnL>
                      <a:noFill/>
                    </a:lnL>
                    <a:lnR>
                      <a:noFill/>
                    </a:lnR>
                    <a:lnT>
                      <a:noFill/>
                    </a:lnT>
                    <a:lnB w="3175" cap="flat" cmpd="sng" algn="ctr">
                      <a:noFill/>
                      <a:prstDash val="solid"/>
                      <a:round/>
                      <a:headEnd type="none" w="med" len="med"/>
                      <a:tailEnd type="none" w="med" len="med"/>
                    </a:lnB>
                    <a:solidFill>
                      <a:schemeClr val="bg1">
                        <a:alpha val="45882"/>
                      </a:schemeClr>
                    </a:solidFill>
                  </a:tcPr>
                </a:tc>
                <a:tc>
                  <a:txBody>
                    <a:bodyPr/>
                    <a:lstStyle/>
                    <a:p>
                      <a:pPr algn="ctr">
                        <a:lnSpc>
                          <a:spcPts val="2800"/>
                        </a:lnSpc>
                        <a:spcAft>
                          <a:spcPts val="0"/>
                        </a:spcAft>
                      </a:pPr>
                      <a:r>
                        <a:rPr lang="zh-CN" altLang="zh-CN" sz="1800" b="1" kern="0" dirty="0">
                          <a:solidFill>
                            <a:srgbClr val="0066FF"/>
                          </a:solidFill>
                          <a:latin typeface="Times New Roman" panose="02020603050405020304" pitchFamily="18" charset="0"/>
                          <a:ea typeface="+mn-ea"/>
                          <a:cs typeface="+mn-cs"/>
                        </a:rPr>
                        <a:t>公共交通工具</a:t>
                      </a:r>
                      <a:endParaRPr lang="zh-CN" altLang="zh-CN" sz="1800" b="1" kern="0" dirty="0">
                        <a:solidFill>
                          <a:srgbClr val="0066FF"/>
                        </a:solidFill>
                        <a:latin typeface="Times New Roman" panose="02020603050405020304" pitchFamily="18" charset="0"/>
                        <a:ea typeface="+mn-ea"/>
                        <a:cs typeface="+mn-cs"/>
                      </a:endParaRPr>
                    </a:p>
                    <a:p>
                      <a:pPr algn="ctr">
                        <a:lnSpc>
                          <a:spcPts val="2800"/>
                        </a:lnSpc>
                        <a:spcAft>
                          <a:spcPts val="0"/>
                        </a:spcAft>
                      </a:pPr>
                      <a:r>
                        <a:rPr lang="zh-CN" altLang="zh-CN" sz="1800" b="1" kern="0" dirty="0">
                          <a:solidFill>
                            <a:srgbClr val="0066FF"/>
                          </a:solidFill>
                          <a:latin typeface="Times New Roman" panose="02020603050405020304" pitchFamily="18" charset="0"/>
                          <a:ea typeface="+mn-ea"/>
                          <a:cs typeface="+mn-cs"/>
                        </a:rPr>
                        <a:t>意外保障</a:t>
                      </a:r>
                      <a:endParaRPr lang="zh-CN" altLang="zh-CN" sz="1800" b="1" kern="0" dirty="0">
                        <a:solidFill>
                          <a:srgbClr val="0066FF"/>
                        </a:solidFill>
                        <a:latin typeface="Times New Roman" panose="02020603050405020304" pitchFamily="18" charset="0"/>
                        <a:ea typeface="+mn-ea"/>
                        <a:cs typeface="+mn-cs"/>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因乘坐飞机导致的意外伤害保障</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因乘坐火车（含地铁）导致的意外伤害保障</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因乘坐轮船导致的意外伤害保障</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indent="0" algn="l" defTabSz="914400" rtl="0" eaLnBrk="1" fontAlgn="auto" latinLnBrk="0" hangingPunct="1">
                        <a:lnSpc>
                          <a:spcPts val="2800"/>
                        </a:lnSpc>
                        <a:spcBef>
                          <a:spcPts val="0"/>
                        </a:spcBef>
                        <a:spcAft>
                          <a:spcPts val="0"/>
                        </a:spcAft>
                        <a:buClrTx/>
                        <a:buSzTx/>
                        <a:buFontTx/>
                        <a:buNone/>
                        <a:defRPr/>
                      </a:pPr>
                      <a:r>
                        <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因乘坐汽车导致的意外伤害保障</a:t>
                      </a:r>
                      <a:endParaRPr lang="zh-CN"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c>
                  <a:txBody>
                    <a:bodyPr/>
                    <a:lstStyle/>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2,000,000</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600,000</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600,000</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p>
                      <a:pPr marL="0" marR="0" indent="0" algn="ctr" defTabSz="914400" rtl="0" eaLnBrk="1" fontAlgn="auto" latinLnBrk="0" hangingPunct="1">
                        <a:lnSpc>
                          <a:spcPts val="2800"/>
                        </a:lnSpc>
                        <a:spcBef>
                          <a:spcPts val="0"/>
                        </a:spcBef>
                        <a:spcAft>
                          <a:spcPts val="0"/>
                        </a:spcAft>
                        <a:buClrTx/>
                        <a:buSzTx/>
                        <a:buFontTx/>
                        <a:buNone/>
                        <a:defRPr/>
                      </a:pPr>
                      <a:r>
                        <a:rPr lang="en-US" altLang="zh-CN" sz="1600" kern="100" dirty="0">
                          <a:solidFill>
                            <a:schemeClr val="tx1"/>
                          </a:solidFill>
                        </a:rPr>
                        <a:t>400,000</a:t>
                      </a:r>
                      <a:endParaRPr lang="zh-CN" altLang="zh-CN" sz="1600" kern="100" dirty="0">
                        <a:solidFill>
                          <a:schemeClr val="tx1"/>
                        </a:solidFill>
                        <a:latin typeface="宋体" panose="02010600030101010101" pitchFamily="2" charset="-122"/>
                        <a:ea typeface="宋体" panose="02010600030101010101" pitchFamily="2" charset="-122"/>
                        <a:cs typeface="Times New Roman" panose="02020603050405020304"/>
                      </a:endParaRPr>
                    </a:p>
                  </a:txBody>
                  <a:tcPr marL="7063" marR="7063" marT="5299"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45882"/>
                      </a:schemeClr>
                    </a:solidFill>
                  </a:tcPr>
                </a:tc>
              </a:tr>
            </a:tbl>
          </a:graphicData>
        </a:graphic>
      </p:graphicFrame>
      <p:sp>
        <p:nvSpPr>
          <p:cNvPr id="4" name="矩形 3"/>
          <p:cNvSpPr/>
          <p:nvPr/>
        </p:nvSpPr>
        <p:spPr>
          <a:xfrm>
            <a:off x="744280" y="5589617"/>
            <a:ext cx="10866473" cy="646331"/>
          </a:xfrm>
          <a:prstGeom prst="rect">
            <a:avLst/>
          </a:prstGeom>
        </p:spPr>
        <p:txBody>
          <a:bodyPr wrap="square">
            <a:spAutoFit/>
          </a:bodyPr>
          <a:lstStyle/>
          <a:p>
            <a:r>
              <a:rPr lang="zh-CN" altLang="en-US" b="1" kern="100" dirty="0">
                <a:solidFill>
                  <a:srgbClr val="FF0000"/>
                </a:solidFill>
              </a:rPr>
              <a:t>备注：</a:t>
            </a:r>
            <a:r>
              <a:rPr lang="zh-CN" altLang="en-US" b="1" dirty="0">
                <a:solidFill>
                  <a:srgbClr val="FF0000"/>
                </a:solidFill>
              </a:rPr>
              <a:t>根据外部审计监管要求，</a:t>
            </a:r>
            <a:r>
              <a:rPr lang="en-US" altLang="zh-CN" b="1" dirty="0">
                <a:solidFill>
                  <a:srgbClr val="FF0000"/>
                </a:solidFill>
              </a:rPr>
              <a:t>2021</a:t>
            </a:r>
            <a:r>
              <a:rPr lang="zh-CN" altLang="en-US" b="1" dirty="0">
                <a:solidFill>
                  <a:srgbClr val="FF0000"/>
                </a:solidFill>
              </a:rPr>
              <a:t>年</a:t>
            </a:r>
            <a:r>
              <a:rPr lang="en-US" altLang="zh-CN" b="1" dirty="0">
                <a:solidFill>
                  <a:srgbClr val="FF0000"/>
                </a:solidFill>
              </a:rPr>
              <a:t>3</a:t>
            </a:r>
            <a:r>
              <a:rPr lang="zh-CN" altLang="en-US" b="1" dirty="0">
                <a:solidFill>
                  <a:srgbClr val="FF0000"/>
                </a:solidFill>
              </a:rPr>
              <a:t>月</a:t>
            </a:r>
            <a:r>
              <a:rPr lang="en-US" altLang="zh-CN" b="1" dirty="0">
                <a:solidFill>
                  <a:srgbClr val="FF0000"/>
                </a:solidFill>
              </a:rPr>
              <a:t>16</a:t>
            </a:r>
            <a:r>
              <a:rPr lang="zh-CN" altLang="en-US" b="1" dirty="0">
                <a:solidFill>
                  <a:srgbClr val="FF0000"/>
                </a:solidFill>
              </a:rPr>
              <a:t>日起，公司仅能为一线员工统一出资购买意外险，其他员工的意外险由员工自愿自付费购买。</a:t>
            </a:r>
            <a:endParaRPr lang="zh-CN" altLang="en-US" b="1" dirty="0">
              <a:solidFill>
                <a:srgbClr val="FF0000"/>
              </a:solidFill>
            </a:endParaRPr>
          </a:p>
        </p:txBody>
      </p:sp>
    </p:spTree>
  </p:cSld>
  <p:clrMapOvr>
    <a:masterClrMapping/>
  </p:clrMapOvr>
  <p:transition spd="slow" advTm="3000">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a:t>
            </a: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③</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企业职工互助会</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(1/4)</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Group 64"/>
          <p:cNvGraphicFramePr/>
          <p:nvPr/>
        </p:nvGraphicFramePr>
        <p:xfrm>
          <a:off x="712269" y="881850"/>
          <a:ext cx="10895798" cy="5072480"/>
        </p:xfrm>
        <a:graphic>
          <a:graphicData uri="http://schemas.openxmlformats.org/drawingml/2006/table">
            <a:tbl>
              <a:tblPr/>
              <a:tblGrid>
                <a:gridCol w="724645"/>
                <a:gridCol w="2398816"/>
                <a:gridCol w="7772337"/>
              </a:tblGrid>
              <a:tr h="506573">
                <a:tc rowSpan="10">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kern="1200" dirty="0">
                          <a:solidFill>
                            <a:srgbClr val="FF0000"/>
                          </a:solidFill>
                          <a:latin typeface="+mn-lt"/>
                          <a:ea typeface="+mn-ea"/>
                          <a:cs typeface="+mn-cs"/>
                        </a:rPr>
                        <a:t>省公司工会互助会</a:t>
                      </a:r>
                      <a:endParaRPr lang="zh-CN" altLang="en-US" sz="2400" b="1" kern="1200" dirty="0">
                        <a:solidFill>
                          <a:srgbClr val="FF0000"/>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申请项目</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资助项目内容</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6834">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重大疾病资助金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1</a:t>
                      </a:r>
                      <a:r>
                        <a:rPr lang="zh-CN" altLang="en-US" sz="1400" kern="100" dirty="0">
                          <a:solidFill>
                            <a:schemeClr val="tx1"/>
                          </a:solidFill>
                          <a:latin typeface="+mn-lt"/>
                          <a:ea typeface="+mn-ea"/>
                          <a:cs typeface="+mn-cs"/>
                        </a:rPr>
                        <a:t>、会员自付自费合计医疗费用超过起付标准的，超出部分按</a:t>
                      </a:r>
                      <a:r>
                        <a:rPr lang="en-US" altLang="zh-CN" sz="1400" kern="100" dirty="0">
                          <a:solidFill>
                            <a:schemeClr val="tx1"/>
                          </a:solidFill>
                          <a:latin typeface="+mn-lt"/>
                          <a:ea typeface="+mn-ea"/>
                          <a:cs typeface="+mn-cs"/>
                        </a:rPr>
                        <a:t>80%</a:t>
                      </a:r>
                      <a:r>
                        <a:rPr lang="zh-CN" altLang="en-US" sz="1400" kern="100" dirty="0">
                          <a:solidFill>
                            <a:schemeClr val="tx1"/>
                          </a:solidFill>
                          <a:latin typeface="+mn-lt"/>
                          <a:ea typeface="+mn-ea"/>
                          <a:cs typeface="+mn-cs"/>
                        </a:rPr>
                        <a:t>资助，年度最高限额为</a:t>
                      </a:r>
                      <a:r>
                        <a:rPr lang="en-US" altLang="zh-CN" sz="1400" kern="100" dirty="0">
                          <a:solidFill>
                            <a:schemeClr val="tx1"/>
                          </a:solidFill>
                          <a:latin typeface="+mn-lt"/>
                          <a:ea typeface="+mn-ea"/>
                          <a:cs typeface="+mn-cs"/>
                        </a:rPr>
                        <a:t>15</a:t>
                      </a:r>
                      <a:r>
                        <a:rPr lang="zh-CN" altLang="en-US" sz="1400" kern="100" dirty="0">
                          <a:solidFill>
                            <a:schemeClr val="tx1"/>
                          </a:solidFill>
                          <a:latin typeface="+mn-lt"/>
                          <a:ea typeface="+mn-ea"/>
                          <a:cs typeface="+mn-cs"/>
                        </a:rPr>
                        <a:t>万元；</a:t>
                      </a:r>
                      <a:endParaRPr lang="en-US" altLang="zh-CN" sz="1400" kern="100" dirty="0">
                        <a:solidFill>
                          <a:schemeClr val="tx1"/>
                        </a:solidFill>
                        <a:latin typeface="+mn-lt"/>
                        <a:ea typeface="+mn-ea"/>
                        <a:cs typeface="+mn-cs"/>
                      </a:endParaRPr>
                    </a:p>
                    <a:p>
                      <a:r>
                        <a:rPr lang="en-US" altLang="zh-CN" sz="1400" kern="100" dirty="0">
                          <a:solidFill>
                            <a:schemeClr val="tx1"/>
                          </a:solidFill>
                          <a:latin typeface="+mn-lt"/>
                          <a:ea typeface="+mn-ea"/>
                          <a:cs typeface="+mn-cs"/>
                        </a:rPr>
                        <a:t>2</a:t>
                      </a:r>
                      <a:r>
                        <a:rPr lang="zh-CN" altLang="en-US" sz="1400" kern="100" dirty="0">
                          <a:solidFill>
                            <a:schemeClr val="tx1"/>
                          </a:solidFill>
                          <a:latin typeface="+mn-lt"/>
                          <a:ea typeface="+mn-ea"/>
                          <a:cs typeface="+mn-cs"/>
                        </a:rPr>
                        <a:t>、起付标准统一为</a:t>
                      </a:r>
                      <a:r>
                        <a:rPr lang="en-US" altLang="zh-CN" sz="1400" kern="100" dirty="0">
                          <a:solidFill>
                            <a:schemeClr val="tx1"/>
                          </a:solidFill>
                          <a:latin typeface="+mn-lt"/>
                          <a:ea typeface="+mn-ea"/>
                          <a:cs typeface="+mn-cs"/>
                        </a:rPr>
                        <a:t>8000</a:t>
                      </a:r>
                      <a:r>
                        <a:rPr lang="zh-CN" altLang="en-US" sz="1400" kern="100" dirty="0">
                          <a:solidFill>
                            <a:schemeClr val="tx1"/>
                          </a:solidFill>
                          <a:latin typeface="+mn-lt"/>
                          <a:ea typeface="+mn-ea"/>
                          <a:cs typeface="+mn-cs"/>
                        </a:rPr>
                        <a:t>元。异地就医的，起付标准为</a:t>
                      </a:r>
                      <a:r>
                        <a:rPr lang="en-US" altLang="zh-CN" sz="1400" kern="100" dirty="0">
                          <a:solidFill>
                            <a:schemeClr val="tx1"/>
                          </a:solidFill>
                          <a:latin typeface="+mn-lt"/>
                          <a:ea typeface="+mn-ea"/>
                          <a:cs typeface="+mn-cs"/>
                        </a:rPr>
                        <a:t>1.6</a:t>
                      </a:r>
                      <a:r>
                        <a:rPr lang="zh-CN" altLang="en-US" sz="1400" kern="100" dirty="0">
                          <a:solidFill>
                            <a:schemeClr val="tx1"/>
                          </a:solidFill>
                          <a:latin typeface="+mn-lt"/>
                          <a:ea typeface="+mn-ea"/>
                          <a:cs typeface="+mn-cs"/>
                        </a:rPr>
                        <a:t>万元。</a:t>
                      </a:r>
                      <a:endParaRPr lang="en-US" altLang="zh-CN" sz="1400" kern="100" dirty="0">
                        <a:solidFill>
                          <a:schemeClr val="tx1"/>
                        </a:solidFill>
                        <a:latin typeface="+mn-lt"/>
                        <a:ea typeface="+mn-ea"/>
                        <a:cs typeface="+mn-cs"/>
                      </a:endParaRPr>
                    </a:p>
                    <a:p>
                      <a:r>
                        <a:rPr lang="en-US" altLang="zh-CN" sz="1400" kern="100" dirty="0">
                          <a:solidFill>
                            <a:schemeClr val="tx1"/>
                          </a:solidFill>
                          <a:latin typeface="+mn-lt"/>
                          <a:ea typeface="+mn-ea"/>
                          <a:cs typeface="+mn-cs"/>
                        </a:rPr>
                        <a:t>3</a:t>
                      </a:r>
                      <a:r>
                        <a:rPr lang="zh-CN" altLang="en-US" sz="1400" kern="100" dirty="0">
                          <a:solidFill>
                            <a:schemeClr val="tx1"/>
                          </a:solidFill>
                          <a:latin typeface="+mn-lt"/>
                          <a:ea typeface="+mn-ea"/>
                          <a:cs typeface="+mn-cs"/>
                        </a:rPr>
                        <a:t>、鼓励员工合理购买住院综合医疗险，购买且符合享受互助会资助起付标准为原起付标准的</a:t>
                      </a:r>
                      <a:r>
                        <a:rPr lang="en-US" altLang="zh-CN" sz="1400" kern="100" dirty="0">
                          <a:solidFill>
                            <a:schemeClr val="tx1"/>
                          </a:solidFill>
                          <a:latin typeface="+mn-lt"/>
                          <a:ea typeface="+mn-ea"/>
                          <a:cs typeface="+mn-cs"/>
                        </a:rPr>
                        <a:t>50%</a:t>
                      </a:r>
                      <a:r>
                        <a:rPr lang="zh-CN" altLang="en-US" sz="1400" kern="100" dirty="0">
                          <a:solidFill>
                            <a:schemeClr val="tx1"/>
                          </a:solidFill>
                          <a:latin typeface="+mn-lt"/>
                          <a:ea typeface="+mn-ea"/>
                          <a:cs typeface="+mn-cs"/>
                        </a:rPr>
                        <a:t>，即起付标准调整为</a:t>
                      </a:r>
                      <a:r>
                        <a:rPr lang="en-US" altLang="zh-CN" sz="1400" kern="100" dirty="0">
                          <a:solidFill>
                            <a:schemeClr val="tx1"/>
                          </a:solidFill>
                          <a:latin typeface="+mn-lt"/>
                          <a:ea typeface="+mn-ea"/>
                          <a:cs typeface="+mn-cs"/>
                        </a:rPr>
                        <a:t>0.4</a:t>
                      </a:r>
                      <a:r>
                        <a:rPr lang="zh-CN" altLang="en-US" sz="1400" kern="100" dirty="0">
                          <a:solidFill>
                            <a:schemeClr val="tx1"/>
                          </a:solidFill>
                          <a:latin typeface="+mn-lt"/>
                          <a:ea typeface="+mn-ea"/>
                          <a:cs typeface="+mn-cs"/>
                        </a:rPr>
                        <a:t>万元，自行到异地就医的起付标准调整为</a:t>
                      </a:r>
                      <a:r>
                        <a:rPr lang="en-US" altLang="zh-CN" sz="1400" kern="100" dirty="0">
                          <a:solidFill>
                            <a:schemeClr val="tx1"/>
                          </a:solidFill>
                          <a:latin typeface="+mn-lt"/>
                          <a:ea typeface="+mn-ea"/>
                          <a:cs typeface="+mn-cs"/>
                        </a:rPr>
                        <a:t>0.8</a:t>
                      </a:r>
                      <a:r>
                        <a:rPr lang="zh-CN" altLang="en-US" sz="1400" kern="100" dirty="0">
                          <a:solidFill>
                            <a:schemeClr val="tx1"/>
                          </a:solidFill>
                          <a:latin typeface="+mn-lt"/>
                          <a:ea typeface="+mn-ea"/>
                          <a:cs typeface="+mn-cs"/>
                        </a:rPr>
                        <a:t>万元。</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032">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重大疾病慰问金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kern="100" dirty="0">
                          <a:solidFill>
                            <a:schemeClr val="tx1"/>
                          </a:solidFill>
                          <a:latin typeface="+mn-lt"/>
                          <a:ea typeface="+mn-ea"/>
                          <a:cs typeface="+mn-cs"/>
                        </a:rPr>
                        <a:t>患办法中定义的重大疾病的（</a:t>
                      </a:r>
                      <a:r>
                        <a:rPr lang="en-US" altLang="zh-CN" sz="1400" kern="100" dirty="0">
                          <a:solidFill>
                            <a:schemeClr val="tx1"/>
                          </a:solidFill>
                          <a:latin typeface="+mn-lt"/>
                          <a:ea typeface="+mn-ea"/>
                          <a:cs typeface="+mn-cs"/>
                        </a:rPr>
                        <a:t>36</a:t>
                      </a:r>
                      <a:r>
                        <a:rPr lang="zh-CN" altLang="en-US" sz="1400" kern="100" dirty="0">
                          <a:solidFill>
                            <a:schemeClr val="tx1"/>
                          </a:solidFill>
                          <a:latin typeface="+mn-lt"/>
                          <a:ea typeface="+mn-ea"/>
                          <a:cs typeface="+mn-cs"/>
                        </a:rPr>
                        <a:t>种之一），给予一次性</a:t>
                      </a:r>
                      <a:r>
                        <a:rPr lang="en-US" altLang="zh-CN" sz="1400" kern="100" dirty="0">
                          <a:solidFill>
                            <a:schemeClr val="tx1"/>
                          </a:solidFill>
                          <a:latin typeface="+mn-lt"/>
                          <a:ea typeface="+mn-ea"/>
                          <a:cs typeface="+mn-cs"/>
                        </a:rPr>
                        <a:t>3000</a:t>
                      </a:r>
                      <a:r>
                        <a:rPr lang="zh-CN" altLang="en-US" sz="1400" kern="100" dirty="0">
                          <a:solidFill>
                            <a:schemeClr val="tx1"/>
                          </a:solidFill>
                          <a:latin typeface="+mn-lt"/>
                          <a:ea typeface="+mn-ea"/>
                          <a:cs typeface="+mn-cs"/>
                        </a:rPr>
                        <a:t>元的慰问金。</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1924">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慢性病门诊资助金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1</a:t>
                      </a:r>
                      <a:r>
                        <a:rPr lang="zh-CN" altLang="en-US" sz="1400" kern="100" dirty="0">
                          <a:solidFill>
                            <a:schemeClr val="tx1"/>
                          </a:solidFill>
                          <a:latin typeface="+mn-lt"/>
                          <a:ea typeface="+mn-ea"/>
                          <a:cs typeface="+mn-cs"/>
                        </a:rPr>
                        <a:t>、对患病会员自费部分门诊费用凭发票据实资助，每年最高限额为</a:t>
                      </a:r>
                      <a:r>
                        <a:rPr lang="en-US" altLang="zh-CN" sz="1400" kern="100" dirty="0">
                          <a:solidFill>
                            <a:schemeClr val="tx1"/>
                          </a:solidFill>
                          <a:latin typeface="+mn-lt"/>
                          <a:ea typeface="+mn-ea"/>
                          <a:cs typeface="+mn-cs"/>
                        </a:rPr>
                        <a:t>1200</a:t>
                      </a:r>
                      <a:r>
                        <a:rPr lang="zh-CN" altLang="en-US" sz="1400" kern="100" dirty="0">
                          <a:solidFill>
                            <a:schemeClr val="tx1"/>
                          </a:solidFill>
                          <a:latin typeface="+mn-lt"/>
                          <a:ea typeface="+mn-ea"/>
                          <a:cs typeface="+mn-cs"/>
                        </a:rPr>
                        <a:t>元；</a:t>
                      </a:r>
                      <a:endParaRPr lang="zh-CN" altLang="en-US" sz="1400" kern="1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2</a:t>
                      </a:r>
                      <a:r>
                        <a:rPr lang="zh-CN" altLang="en-US" sz="1400" kern="100" dirty="0">
                          <a:solidFill>
                            <a:schemeClr val="tx1"/>
                          </a:solidFill>
                          <a:latin typeface="+mn-lt"/>
                          <a:ea typeface="+mn-ea"/>
                          <a:cs typeface="+mn-cs"/>
                        </a:rPr>
                        <a:t>、慢性病种类不再限定为</a:t>
                      </a:r>
                      <a:r>
                        <a:rPr lang="en-US" altLang="zh-CN" sz="1400" kern="100" dirty="0">
                          <a:solidFill>
                            <a:schemeClr val="tx1"/>
                          </a:solidFill>
                          <a:latin typeface="+mn-lt"/>
                          <a:ea typeface="+mn-ea"/>
                          <a:cs typeface="+mn-cs"/>
                        </a:rPr>
                        <a:t>10</a:t>
                      </a:r>
                      <a:r>
                        <a:rPr lang="zh-CN" altLang="en-US" sz="1400" kern="100" dirty="0">
                          <a:solidFill>
                            <a:schemeClr val="tx1"/>
                          </a:solidFill>
                          <a:latin typeface="+mn-lt"/>
                          <a:ea typeface="+mn-ea"/>
                          <a:cs typeface="+mn-cs"/>
                        </a:rPr>
                        <a:t>种，与补充医保待遇审批同步。</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1924">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因工致残资助金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1</a:t>
                      </a:r>
                      <a:r>
                        <a:rPr lang="zh-CN" altLang="en-US" sz="1400" kern="100" dirty="0">
                          <a:solidFill>
                            <a:schemeClr val="tx1"/>
                          </a:solidFill>
                          <a:latin typeface="+mn-lt"/>
                          <a:ea typeface="+mn-ea"/>
                          <a:cs typeface="+mn-cs"/>
                        </a:rPr>
                        <a:t>、按伤残等级每年进行一次性补助，一到四级</a:t>
                      </a:r>
                      <a:r>
                        <a:rPr lang="en-US" altLang="zh-CN" sz="1400" kern="100" dirty="0">
                          <a:solidFill>
                            <a:schemeClr val="tx1"/>
                          </a:solidFill>
                          <a:latin typeface="+mn-lt"/>
                          <a:ea typeface="+mn-ea"/>
                          <a:cs typeface="+mn-cs"/>
                        </a:rPr>
                        <a:t>12000</a:t>
                      </a:r>
                      <a:r>
                        <a:rPr lang="zh-CN" altLang="en-US" sz="1400" kern="100" dirty="0">
                          <a:solidFill>
                            <a:schemeClr val="tx1"/>
                          </a:solidFill>
                          <a:latin typeface="+mn-lt"/>
                          <a:ea typeface="+mn-ea"/>
                          <a:cs typeface="+mn-cs"/>
                        </a:rPr>
                        <a:t>元，五到六级</a:t>
                      </a:r>
                      <a:r>
                        <a:rPr lang="en-US" altLang="zh-CN" sz="1400" kern="100" dirty="0">
                          <a:solidFill>
                            <a:schemeClr val="tx1"/>
                          </a:solidFill>
                          <a:latin typeface="+mn-lt"/>
                          <a:ea typeface="+mn-ea"/>
                          <a:cs typeface="+mn-cs"/>
                        </a:rPr>
                        <a:t>2000</a:t>
                      </a:r>
                      <a:r>
                        <a:rPr lang="zh-CN" altLang="en-US" sz="1400" kern="100" dirty="0">
                          <a:solidFill>
                            <a:schemeClr val="tx1"/>
                          </a:solidFill>
                          <a:latin typeface="+mn-lt"/>
                          <a:ea typeface="+mn-ea"/>
                          <a:cs typeface="+mn-cs"/>
                        </a:rPr>
                        <a:t>元；</a:t>
                      </a:r>
                      <a:endParaRPr lang="zh-CN" altLang="en-US" sz="1400" kern="1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2</a:t>
                      </a:r>
                      <a:r>
                        <a:rPr lang="zh-CN" altLang="en-US" sz="1400" kern="100" dirty="0">
                          <a:solidFill>
                            <a:schemeClr val="tx1"/>
                          </a:solidFill>
                          <a:latin typeface="+mn-lt"/>
                          <a:ea typeface="+mn-ea"/>
                          <a:cs typeface="+mn-cs"/>
                        </a:rPr>
                        <a:t>、同一会员每五年只能领取一次本项资助金。</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4874">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教育资助金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kern="100" dirty="0">
                          <a:solidFill>
                            <a:schemeClr val="tx1"/>
                          </a:solidFill>
                          <a:latin typeface="+mn-lt"/>
                          <a:ea typeface="+mn-ea"/>
                          <a:cs typeface="+mn-cs"/>
                        </a:rPr>
                        <a:t>小学每学年、中学</a:t>
                      </a:r>
                      <a:r>
                        <a:rPr lang="en-US" altLang="zh-CN" sz="1400" kern="100" dirty="0">
                          <a:solidFill>
                            <a:schemeClr val="tx1"/>
                          </a:solidFill>
                          <a:latin typeface="+mn-lt"/>
                          <a:ea typeface="+mn-ea"/>
                          <a:cs typeface="+mn-cs"/>
                        </a:rPr>
                        <a:t>3</a:t>
                      </a:r>
                      <a:r>
                        <a:rPr lang="zh-CN" altLang="en-US" sz="1400" kern="100" dirty="0">
                          <a:solidFill>
                            <a:schemeClr val="tx1"/>
                          </a:solidFill>
                          <a:latin typeface="+mn-lt"/>
                          <a:ea typeface="+mn-ea"/>
                          <a:cs typeface="+mn-cs"/>
                        </a:rPr>
                        <a:t>个学年、大中专</a:t>
                      </a:r>
                      <a:r>
                        <a:rPr lang="en-US" altLang="zh-CN" sz="1400" kern="100" dirty="0">
                          <a:solidFill>
                            <a:schemeClr val="tx1"/>
                          </a:solidFill>
                          <a:latin typeface="+mn-lt"/>
                          <a:ea typeface="+mn-ea"/>
                          <a:cs typeface="+mn-cs"/>
                        </a:rPr>
                        <a:t>2</a:t>
                      </a:r>
                      <a:r>
                        <a:rPr lang="zh-CN" altLang="en-US" sz="1400" kern="100" dirty="0">
                          <a:solidFill>
                            <a:schemeClr val="tx1"/>
                          </a:solidFill>
                          <a:latin typeface="+mn-lt"/>
                          <a:ea typeface="+mn-ea"/>
                          <a:cs typeface="+mn-cs"/>
                        </a:rPr>
                        <a:t>个学年的学费和书本费等进行资助，累积不超过</a:t>
                      </a:r>
                      <a:r>
                        <a:rPr lang="en-US" altLang="zh-CN" sz="1400" kern="100" dirty="0">
                          <a:solidFill>
                            <a:schemeClr val="tx1"/>
                          </a:solidFill>
                          <a:latin typeface="+mn-lt"/>
                          <a:ea typeface="+mn-ea"/>
                          <a:cs typeface="+mn-cs"/>
                        </a:rPr>
                        <a:t>1</a:t>
                      </a:r>
                      <a:r>
                        <a:rPr lang="zh-CN" altLang="en-US" sz="1400" kern="100" dirty="0">
                          <a:solidFill>
                            <a:schemeClr val="tx1"/>
                          </a:solidFill>
                          <a:latin typeface="+mn-lt"/>
                          <a:ea typeface="+mn-ea"/>
                          <a:cs typeface="+mn-cs"/>
                        </a:rPr>
                        <a:t>万元</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783">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去世慰问金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kern="100" dirty="0">
                          <a:solidFill>
                            <a:schemeClr val="tx1"/>
                          </a:solidFill>
                          <a:latin typeface="+mn-lt"/>
                          <a:ea typeface="+mn-ea"/>
                          <a:cs typeface="+mn-cs"/>
                        </a:rPr>
                        <a:t>会员去世的，一次性给予</a:t>
                      </a:r>
                      <a:r>
                        <a:rPr lang="en-US" altLang="zh-CN" sz="1400" kern="100" dirty="0">
                          <a:solidFill>
                            <a:schemeClr val="tx1"/>
                          </a:solidFill>
                          <a:latin typeface="+mn-lt"/>
                          <a:ea typeface="+mn-ea"/>
                          <a:cs typeface="+mn-cs"/>
                        </a:rPr>
                        <a:t>3000</a:t>
                      </a:r>
                      <a:r>
                        <a:rPr lang="zh-CN" altLang="en-US" sz="1400" kern="100" dirty="0">
                          <a:solidFill>
                            <a:schemeClr val="tx1"/>
                          </a:solidFill>
                          <a:latin typeface="+mn-lt"/>
                          <a:ea typeface="+mn-ea"/>
                          <a:cs typeface="+mn-cs"/>
                        </a:rPr>
                        <a:t>元慰问金。</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783">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自然灾害救助金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zh-CN" sz="1400" kern="100" dirty="0">
                          <a:solidFill>
                            <a:schemeClr val="tx1"/>
                          </a:solidFill>
                          <a:latin typeface="+mn-lt"/>
                          <a:ea typeface="+mn-ea"/>
                          <a:cs typeface="+mn-cs"/>
                        </a:rPr>
                        <a:t>会员因洪水、台风、地震等灾害造成家庭</a:t>
                      </a:r>
                      <a:r>
                        <a:rPr lang="zh-CN" altLang="en-US" sz="1400" kern="100" dirty="0">
                          <a:solidFill>
                            <a:schemeClr val="tx1"/>
                          </a:solidFill>
                          <a:latin typeface="+mn-lt"/>
                          <a:ea typeface="+mn-ea"/>
                          <a:cs typeface="+mn-cs"/>
                        </a:rPr>
                        <a:t>困难的，根据受灾程度给予</a:t>
                      </a:r>
                      <a:r>
                        <a:rPr lang="en-US" altLang="zh-CN" sz="1400" kern="100" dirty="0">
                          <a:solidFill>
                            <a:schemeClr val="tx1"/>
                          </a:solidFill>
                          <a:latin typeface="+mn-lt"/>
                          <a:ea typeface="+mn-ea"/>
                          <a:cs typeface="+mn-cs"/>
                        </a:rPr>
                        <a:t>0.5</a:t>
                      </a:r>
                      <a:r>
                        <a:rPr lang="zh-CN" altLang="en-US" sz="1400" kern="100" dirty="0">
                          <a:solidFill>
                            <a:schemeClr val="tx1"/>
                          </a:solidFill>
                          <a:latin typeface="+mn-lt"/>
                          <a:ea typeface="+mn-ea"/>
                          <a:cs typeface="+mn-cs"/>
                        </a:rPr>
                        <a:t>、</a:t>
                      </a:r>
                      <a:r>
                        <a:rPr lang="en-US" altLang="zh-CN" sz="1400" kern="100" dirty="0">
                          <a:solidFill>
                            <a:schemeClr val="tx1"/>
                          </a:solidFill>
                          <a:latin typeface="+mn-lt"/>
                          <a:ea typeface="+mn-ea"/>
                          <a:cs typeface="+mn-cs"/>
                        </a:rPr>
                        <a:t>1</a:t>
                      </a:r>
                      <a:r>
                        <a:rPr lang="zh-CN" altLang="en-US" sz="1400" kern="100" dirty="0">
                          <a:solidFill>
                            <a:schemeClr val="tx1"/>
                          </a:solidFill>
                          <a:latin typeface="+mn-lt"/>
                          <a:ea typeface="+mn-ea"/>
                          <a:cs typeface="+mn-cs"/>
                        </a:rPr>
                        <a:t>、</a:t>
                      </a:r>
                      <a:r>
                        <a:rPr lang="en-US" altLang="zh-CN" sz="1400" kern="100" dirty="0">
                          <a:solidFill>
                            <a:schemeClr val="tx1"/>
                          </a:solidFill>
                          <a:latin typeface="+mn-lt"/>
                          <a:ea typeface="+mn-ea"/>
                          <a:cs typeface="+mn-cs"/>
                        </a:rPr>
                        <a:t>2</a:t>
                      </a:r>
                      <a:r>
                        <a:rPr lang="zh-CN" altLang="en-US" sz="1400" kern="100" dirty="0">
                          <a:solidFill>
                            <a:schemeClr val="tx1"/>
                          </a:solidFill>
                          <a:latin typeface="+mn-lt"/>
                          <a:ea typeface="+mn-ea"/>
                          <a:cs typeface="+mn-cs"/>
                        </a:rPr>
                        <a:t>万元救助。</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0783">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直系亲属去世慰问金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kern="100" dirty="0">
                          <a:solidFill>
                            <a:schemeClr val="tx1"/>
                          </a:solidFill>
                          <a:latin typeface="+mn-lt"/>
                          <a:ea typeface="+mn-ea"/>
                          <a:cs typeface="+mn-cs"/>
                        </a:rPr>
                        <a:t>会员直系亲属（父母、配偶、子女）去世的，给予一次性慰问金</a:t>
                      </a:r>
                      <a:r>
                        <a:rPr lang="en-US" altLang="zh-CN" sz="1400" kern="100" dirty="0">
                          <a:solidFill>
                            <a:schemeClr val="tx1"/>
                          </a:solidFill>
                          <a:latin typeface="+mn-lt"/>
                          <a:ea typeface="+mn-ea"/>
                          <a:cs typeface="+mn-cs"/>
                        </a:rPr>
                        <a:t>1500</a:t>
                      </a:r>
                      <a:r>
                        <a:rPr lang="zh-CN" altLang="en-US" sz="1400" kern="100" dirty="0">
                          <a:solidFill>
                            <a:schemeClr val="tx1"/>
                          </a:solidFill>
                          <a:latin typeface="+mn-lt"/>
                          <a:ea typeface="+mn-ea"/>
                          <a:cs typeface="+mn-cs"/>
                        </a:rPr>
                        <a:t>元。</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1924">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特困家庭资助金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1</a:t>
                      </a:r>
                      <a:r>
                        <a:rPr lang="zh-CN" altLang="en-US" sz="1400" kern="100" dirty="0">
                          <a:solidFill>
                            <a:schemeClr val="tx1"/>
                          </a:solidFill>
                          <a:latin typeface="+mn-lt"/>
                          <a:ea typeface="+mn-ea"/>
                          <a:cs typeface="+mn-cs"/>
                        </a:rPr>
                        <a:t>、根据家庭困难程度，确定“</a:t>
                      </a:r>
                      <a:r>
                        <a:rPr lang="en-US" altLang="zh-CN" sz="1400" kern="100" dirty="0">
                          <a:solidFill>
                            <a:schemeClr val="tx1"/>
                          </a:solidFill>
                          <a:latin typeface="+mn-lt"/>
                          <a:ea typeface="+mn-ea"/>
                          <a:cs typeface="+mn-cs"/>
                        </a:rPr>
                        <a:t>3</a:t>
                      </a:r>
                      <a:r>
                        <a:rPr lang="zh-CN" altLang="en-US" sz="1400" kern="100" dirty="0">
                          <a:solidFill>
                            <a:schemeClr val="tx1"/>
                          </a:solidFill>
                          <a:latin typeface="+mn-lt"/>
                          <a:ea typeface="+mn-ea"/>
                          <a:cs typeface="+mn-cs"/>
                        </a:rPr>
                        <a:t>类</a:t>
                      </a:r>
                      <a:r>
                        <a:rPr lang="en-US" altLang="zh-CN" sz="1400" kern="100" dirty="0">
                          <a:solidFill>
                            <a:schemeClr val="tx1"/>
                          </a:solidFill>
                          <a:latin typeface="+mn-lt"/>
                          <a:ea typeface="+mn-ea"/>
                          <a:cs typeface="+mn-cs"/>
                        </a:rPr>
                        <a:t>9</a:t>
                      </a:r>
                      <a:r>
                        <a:rPr lang="zh-CN" altLang="en-US" sz="1400" kern="100" dirty="0">
                          <a:solidFill>
                            <a:schemeClr val="tx1"/>
                          </a:solidFill>
                          <a:latin typeface="+mn-lt"/>
                          <a:ea typeface="+mn-ea"/>
                          <a:cs typeface="+mn-cs"/>
                        </a:rPr>
                        <a:t>级”的资助分类；</a:t>
                      </a:r>
                      <a:endParaRPr lang="zh-CN" altLang="en-US" sz="1400" kern="1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400" kern="100" dirty="0">
                          <a:solidFill>
                            <a:schemeClr val="tx1"/>
                          </a:solidFill>
                          <a:latin typeface="+mn-lt"/>
                          <a:ea typeface="+mn-ea"/>
                          <a:cs typeface="+mn-cs"/>
                        </a:rPr>
                        <a:t>2</a:t>
                      </a:r>
                      <a:r>
                        <a:rPr lang="zh-CN" altLang="en-US" sz="1400" kern="100" dirty="0">
                          <a:solidFill>
                            <a:schemeClr val="tx1"/>
                          </a:solidFill>
                          <a:latin typeface="+mn-lt"/>
                          <a:ea typeface="+mn-ea"/>
                          <a:cs typeface="+mn-cs"/>
                        </a:rPr>
                        <a:t>、由互助会每年根据基层单位申报的情况确定人选给予资助。</a:t>
                      </a:r>
                      <a:endParaRPr lang="zh-CN" altLang="en-US" sz="1400" kern="100" dirty="0">
                        <a:solidFill>
                          <a:schemeClr val="tx1"/>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矩形 4"/>
          <p:cNvSpPr>
            <a:spLocks noChangeArrowheads="1"/>
          </p:cNvSpPr>
          <p:nvPr/>
        </p:nvSpPr>
        <p:spPr bwMode="auto">
          <a:xfrm>
            <a:off x="1190788" y="6080175"/>
            <a:ext cx="9736137" cy="338138"/>
          </a:xfrm>
          <a:prstGeom prst="rect">
            <a:avLst/>
          </a:prstGeom>
          <a:noFill/>
          <a:ln w="9525">
            <a:noFill/>
            <a:miter lim="800000"/>
          </a:ln>
        </p:spPr>
        <p:txBody>
          <a:bodyPr>
            <a:spAutoFit/>
          </a:bodyPr>
          <a:lstStyle/>
          <a:p>
            <a:pPr>
              <a:spcBef>
                <a:spcPct val="50000"/>
              </a:spcBef>
              <a:defRPr/>
            </a:pPr>
            <a:r>
              <a:rPr lang="zh-CN" altLang="en-US" sz="1600" b="1" kern="100" dirty="0">
                <a:solidFill>
                  <a:srgbClr val="FF0000"/>
                </a:solidFill>
              </a:rPr>
              <a:t>收费</a:t>
            </a:r>
            <a:r>
              <a:rPr lang="zh-CN" altLang="en-US" sz="1600" b="1" kern="100" dirty="0">
                <a:solidFill>
                  <a:srgbClr val="FF0000"/>
                </a:solidFill>
                <a:ea typeface="+mn-ea"/>
              </a:rPr>
              <a:t>：每年</a:t>
            </a:r>
            <a:r>
              <a:rPr lang="en-US" altLang="zh-CN" sz="1600" b="1" kern="100" dirty="0">
                <a:solidFill>
                  <a:srgbClr val="FF0000"/>
                </a:solidFill>
                <a:ea typeface="+mn-ea"/>
              </a:rPr>
              <a:t>3</a:t>
            </a:r>
            <a:r>
              <a:rPr lang="zh-CN" altLang="en-US" sz="1600" b="1" kern="100" dirty="0">
                <a:solidFill>
                  <a:srgbClr val="FF0000"/>
                </a:solidFill>
                <a:ea typeface="+mn-ea"/>
              </a:rPr>
              <a:t>月吸收新会员，会员每年需要缴纳会费</a:t>
            </a:r>
            <a:r>
              <a:rPr lang="en-US" altLang="zh-CN" sz="1600" b="1" kern="100" dirty="0">
                <a:solidFill>
                  <a:srgbClr val="FF0000"/>
                </a:solidFill>
                <a:ea typeface="+mn-ea"/>
              </a:rPr>
              <a:t>60</a:t>
            </a:r>
            <a:r>
              <a:rPr lang="zh-CN" altLang="en-US" sz="1600" b="1" kern="100" dirty="0">
                <a:solidFill>
                  <a:srgbClr val="FF0000"/>
                </a:solidFill>
                <a:ea typeface="+mn-ea"/>
              </a:rPr>
              <a:t>元，企业福利拨款标准</a:t>
            </a:r>
            <a:r>
              <a:rPr lang="en-US" altLang="zh-CN" sz="1600" b="1" kern="100" dirty="0">
                <a:solidFill>
                  <a:srgbClr val="FF0000"/>
                </a:solidFill>
                <a:ea typeface="+mn-ea"/>
              </a:rPr>
              <a:t>240</a:t>
            </a:r>
            <a:r>
              <a:rPr lang="zh-CN" altLang="en-US" sz="1600" b="1" kern="100" dirty="0">
                <a:solidFill>
                  <a:srgbClr val="FF0000"/>
                </a:solidFill>
                <a:ea typeface="+mn-ea"/>
              </a:rPr>
              <a:t>元</a:t>
            </a:r>
            <a:r>
              <a:rPr lang="en-US" altLang="zh-CN" sz="1600" b="1" kern="100" dirty="0">
                <a:solidFill>
                  <a:srgbClr val="FF0000"/>
                </a:solidFill>
                <a:ea typeface="+mn-ea"/>
              </a:rPr>
              <a:t>/</a:t>
            </a:r>
            <a:r>
              <a:rPr lang="zh-CN" altLang="en-US" sz="1600" b="1" kern="100" dirty="0">
                <a:solidFill>
                  <a:srgbClr val="FF0000"/>
                </a:solidFill>
                <a:ea typeface="+mn-ea"/>
              </a:rPr>
              <a:t>年</a:t>
            </a:r>
            <a:r>
              <a:rPr lang="en-US" altLang="zh-CN" sz="1600" b="1" kern="100" dirty="0">
                <a:solidFill>
                  <a:srgbClr val="FF0000"/>
                </a:solidFill>
                <a:ea typeface="+mn-ea"/>
              </a:rPr>
              <a:t>.</a:t>
            </a:r>
            <a:r>
              <a:rPr lang="zh-CN" altLang="en-US" sz="1600" b="1" kern="100" dirty="0">
                <a:solidFill>
                  <a:srgbClr val="FF0000"/>
                </a:solidFill>
                <a:ea typeface="+mn-ea"/>
              </a:rPr>
              <a:t>人。</a:t>
            </a:r>
            <a:endParaRPr lang="zh-CN" altLang="en-US" sz="1600" b="1" kern="100" dirty="0">
              <a:solidFill>
                <a:srgbClr val="FF0000"/>
              </a:solidFill>
              <a:ea typeface="+mn-ea"/>
            </a:endParaRPr>
          </a:p>
        </p:txBody>
      </p:sp>
    </p:spTree>
  </p:cSld>
  <p:clrMapOvr>
    <a:masterClrMapping/>
  </p:clrMapOvr>
  <p:transition spd="slow" advTm="3000">
    <p:check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：③企业职工互助会</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(3/4)</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Group 64"/>
          <p:cNvGraphicFramePr/>
          <p:nvPr/>
        </p:nvGraphicFramePr>
        <p:xfrm>
          <a:off x="411963" y="747388"/>
          <a:ext cx="11407858" cy="5223132"/>
        </p:xfrm>
        <a:graphic>
          <a:graphicData uri="http://schemas.openxmlformats.org/drawingml/2006/table">
            <a:tbl>
              <a:tblPr/>
              <a:tblGrid>
                <a:gridCol w="559605"/>
                <a:gridCol w="2341648"/>
                <a:gridCol w="8506605"/>
              </a:tblGrid>
              <a:tr h="397799">
                <a:tc rowSpan="7">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kern="1200" dirty="0">
                          <a:solidFill>
                            <a:srgbClr val="FF0000"/>
                          </a:solidFill>
                          <a:latin typeface="+mn-lt"/>
                          <a:ea typeface="+mn-ea"/>
                          <a:cs typeface="+mn-cs"/>
                        </a:rPr>
                        <a:t>分公司工会互助会</a:t>
                      </a:r>
                      <a:endParaRPr lang="zh-CN" altLang="en-US" sz="2400" b="1" kern="1200" dirty="0">
                        <a:solidFill>
                          <a:srgbClr val="FF0000"/>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申请项目</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资助项目内容</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60">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重大疾病慰问金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rPr>
                        <a:t>会员经定点医疗机构确诊患特定重大疾病（种类和定义参照“中国电信广东省工会济难解困互助会管理办法定义的重大疾病”）的，给予一次性“特定重大疾病慰问金”</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10000</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元</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67">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自然灾害（意外事故）救助金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会员因不可抗拒自然灾害或在工作期间意外事故造成困难的，给予一次性自然灾害（意外事故）救助金</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5000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元。</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60">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教育资助金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rgbClr val="0066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对会员死亡未满</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18</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周岁的子女进行教育资助，发放年度“教育资助金”，资助标准为</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400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元</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月，资助时间从其死亡至子女</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18</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周岁。</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60">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特困家庭资助金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会员符合以下条件之一，可申请互助会年度一次性特困家庭资助金</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6000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元：</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1</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）家庭人均收入低于当地居民最低生活保障标准；</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2</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）家庭成员患重大疾病、突发不幸事件以及其他原因造成家庭经济特别困难。</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注</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会员申领“特困家庭资助金”后，如继续符合申请条件，需满一年后再次办理申请手续。</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423">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直系亲属特定重大</a:t>
                      </a:r>
                      <a:endParaRPr lang="en-US" altLang="zh-CN" sz="1800" b="1" kern="0" dirty="0">
                        <a:solidFill>
                          <a:srgbClr val="0066FF"/>
                        </a:solidFill>
                        <a:latin typeface="Times New Roman" panose="02020603050405020304"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疾病慰问金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会员直系亲属（配偶、父母、子女）经定点医疗机构确诊患特定重大疾病（种类和定义参照“中国电信广东省工会济难解困互助会管理办法定义的重大疾病”）的，给予一次性“直系亲属特定重大疾病慰问金”</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1000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元。</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vMerge="1">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会员去世慰问金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会员去世，给予一次性“会员去世慰问金”</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 10000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元。</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endParaRPr lang="zh-CN" altLang="en-US" sz="2400" b="1" kern="1200" dirty="0">
                        <a:solidFill>
                          <a:srgbClr val="FF0000"/>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1800" b="1" kern="0" dirty="0">
                          <a:solidFill>
                            <a:srgbClr val="0066FF"/>
                          </a:solidFill>
                          <a:latin typeface="Times New Roman" panose="02020603050405020304" pitchFamily="18" charset="0"/>
                          <a:ea typeface="+mn-ea"/>
                          <a:cs typeface="+mn-cs"/>
                        </a:rPr>
                        <a:t>会员退休</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给予一次性“会员退休补助金”</a:t>
                      </a:r>
                      <a:r>
                        <a:rPr lang="en-US" altLang="zh-CN"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3000</a:t>
                      </a:r>
                      <a:r>
                        <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rPr>
                        <a:t>元。</a:t>
                      </a:r>
                      <a:endParaRPr lang="zh-CN" altLang="en-US" sz="1600" b="0" kern="1200" dirty="0">
                        <a:solidFill>
                          <a:schemeClr val="tx1"/>
                        </a:solidFill>
                        <a:latin typeface="微软雅黑" panose="020B0503020204020204" pitchFamily="34" charset="-122"/>
                        <a:ea typeface="微软雅黑" panose="020B0503020204020204" pitchFamily="34" charset="-122"/>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矩形 4"/>
          <p:cNvSpPr>
            <a:spLocks noChangeArrowheads="1"/>
          </p:cNvSpPr>
          <p:nvPr/>
        </p:nvSpPr>
        <p:spPr bwMode="auto">
          <a:xfrm>
            <a:off x="950538" y="6075050"/>
            <a:ext cx="9736137" cy="338138"/>
          </a:xfrm>
          <a:prstGeom prst="rect">
            <a:avLst/>
          </a:prstGeom>
          <a:noFill/>
          <a:ln w="9525">
            <a:noFill/>
            <a:miter lim="800000"/>
          </a:ln>
        </p:spPr>
        <p:txBody>
          <a:bodyPr>
            <a:spAutoFit/>
          </a:bodyPr>
          <a:lstStyle/>
          <a:p>
            <a:pPr>
              <a:spcBef>
                <a:spcPct val="50000"/>
              </a:spcBef>
              <a:defRPr/>
            </a:pPr>
            <a:r>
              <a:rPr lang="zh-CN" altLang="en-US" sz="1600" b="1" kern="100" dirty="0">
                <a:solidFill>
                  <a:srgbClr val="FF0000"/>
                </a:solidFill>
              </a:rPr>
              <a:t> 收费：每年</a:t>
            </a:r>
            <a:r>
              <a:rPr lang="en-US" altLang="zh-CN" sz="1600" b="1" kern="100" dirty="0">
                <a:solidFill>
                  <a:srgbClr val="FF0000"/>
                </a:solidFill>
              </a:rPr>
              <a:t>10</a:t>
            </a:r>
            <a:r>
              <a:rPr lang="zh-CN" altLang="en-US" sz="1600" b="1" kern="100" dirty="0">
                <a:solidFill>
                  <a:srgbClr val="FF0000"/>
                </a:solidFill>
              </a:rPr>
              <a:t>月吸收新会员，会员缴纳一次性会费</a:t>
            </a:r>
            <a:r>
              <a:rPr lang="en-US" altLang="zh-CN" sz="1600" b="1" kern="100" dirty="0">
                <a:solidFill>
                  <a:srgbClr val="FF0000"/>
                </a:solidFill>
              </a:rPr>
              <a:t>100</a:t>
            </a:r>
            <a:r>
              <a:rPr lang="zh-CN" altLang="en-US" sz="1600" b="1" kern="100" dirty="0">
                <a:solidFill>
                  <a:srgbClr val="FF0000"/>
                </a:solidFill>
              </a:rPr>
              <a:t>元， 工会拨款标准</a:t>
            </a:r>
            <a:r>
              <a:rPr lang="en-US" altLang="zh-CN" sz="1600" b="1" kern="100" dirty="0">
                <a:solidFill>
                  <a:srgbClr val="FF0000"/>
                </a:solidFill>
              </a:rPr>
              <a:t>100</a:t>
            </a:r>
            <a:r>
              <a:rPr lang="zh-CN" altLang="en-US" sz="1600" b="1" kern="100" dirty="0">
                <a:solidFill>
                  <a:srgbClr val="FF0000"/>
                </a:solidFill>
              </a:rPr>
              <a:t>元</a:t>
            </a:r>
            <a:r>
              <a:rPr lang="en-US" altLang="zh-CN" sz="1600" b="1" kern="100" dirty="0">
                <a:solidFill>
                  <a:srgbClr val="FF0000"/>
                </a:solidFill>
              </a:rPr>
              <a:t>/</a:t>
            </a:r>
            <a:r>
              <a:rPr lang="zh-CN" altLang="en-US" sz="1600" b="1" kern="100" dirty="0">
                <a:solidFill>
                  <a:srgbClr val="FF0000"/>
                </a:solidFill>
              </a:rPr>
              <a:t>年</a:t>
            </a:r>
            <a:r>
              <a:rPr lang="en-US" altLang="zh-CN" sz="1600" b="1" kern="100" dirty="0">
                <a:solidFill>
                  <a:srgbClr val="FF0000"/>
                </a:solidFill>
              </a:rPr>
              <a:t>.</a:t>
            </a:r>
            <a:r>
              <a:rPr lang="zh-CN" altLang="en-US" sz="1600" b="1" kern="100" dirty="0">
                <a:solidFill>
                  <a:srgbClr val="FF0000"/>
                </a:solidFill>
              </a:rPr>
              <a:t>人。</a:t>
            </a:r>
            <a:endParaRPr lang="zh-CN" altLang="en-US" sz="1600" b="1" kern="100" dirty="0">
              <a:solidFill>
                <a:srgbClr val="FF0000"/>
              </a:solidFill>
            </a:endParaRPr>
          </a:p>
        </p:txBody>
      </p:sp>
    </p:spTree>
  </p:cSld>
  <p:clrMapOvr>
    <a:masterClrMapping/>
  </p:clrMapOvr>
  <p:transition spd="slow" advTm="3000">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：④地方工会医疗保障计划</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(1/3)</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Group 64"/>
          <p:cNvGraphicFramePr/>
          <p:nvPr>
            <p:custDataLst>
              <p:tags r:id="rId1"/>
            </p:custDataLst>
          </p:nvPr>
        </p:nvGraphicFramePr>
        <p:xfrm>
          <a:off x="335280" y="634365"/>
          <a:ext cx="11618595" cy="4965700"/>
        </p:xfrm>
        <a:graphic>
          <a:graphicData uri="http://schemas.openxmlformats.org/drawingml/2006/table">
            <a:tbl>
              <a:tblPr/>
              <a:tblGrid>
                <a:gridCol w="559435"/>
                <a:gridCol w="2415540"/>
                <a:gridCol w="8643620"/>
              </a:tblGrid>
              <a:tr h="502920">
                <a:tc rowSpan="3">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kern="1200" dirty="0">
                          <a:solidFill>
                            <a:srgbClr val="FF0000"/>
                          </a:solidFill>
                          <a:latin typeface="+mn-lt"/>
                          <a:ea typeface="+mn-ea"/>
                          <a:cs typeface="+mn-cs"/>
                        </a:rPr>
                        <a:t>广州市职工济难基金会</a:t>
                      </a:r>
                      <a:endParaRPr lang="zh-CN" altLang="en-US" sz="2400" b="1" kern="1200" dirty="0">
                        <a:solidFill>
                          <a:srgbClr val="FF0000"/>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申请项目</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资助项目内容</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4725">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ea typeface="+mn-ea"/>
                          <a:cs typeface="+mn-cs"/>
                        </a:rPr>
                        <a:t>广州市特种重病</a:t>
                      </a:r>
                      <a:endParaRPr lang="en-US" altLang="zh-CN" sz="1800" b="1" kern="0" dirty="0">
                        <a:solidFill>
                          <a:srgbClr val="0066FF"/>
                        </a:solidFill>
                        <a:latin typeface="Times New Roman" panose="02020603050405020304" pitchFamily="18" charset="0"/>
                        <a:ea typeface="+mn-ea"/>
                        <a:cs typeface="+mn-cs"/>
                      </a:endParaRPr>
                    </a:p>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ea typeface="+mn-ea"/>
                          <a:cs typeface="+mn-cs"/>
                        </a:rPr>
                        <a:t>互助医疗保障计划</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ts val="2400"/>
                        </a:lnSpc>
                        <a:spcBef>
                          <a:spcPts val="0"/>
                        </a:spcBef>
                        <a:spcAft>
                          <a:spcPts val="0"/>
                        </a:spcAft>
                        <a:buClrTx/>
                        <a:buSzTx/>
                        <a:buFontTx/>
                        <a:buNone/>
                        <a:defRPr/>
                      </a:pPr>
                      <a:r>
                        <a:rPr lang="en-US" altLang="zh-CN" sz="1600" kern="100" dirty="0">
                          <a:solidFill>
                            <a:schemeClr val="tx1"/>
                          </a:solidFill>
                          <a:latin typeface="+mn-lt"/>
                          <a:ea typeface="+mn-ea"/>
                          <a:cs typeface="+mn-cs"/>
                          <a:sym typeface="Arial" panose="020B0604020202020204" pitchFamily="34" charset="0"/>
                        </a:rPr>
                        <a:t>1</a:t>
                      </a:r>
                      <a:r>
                        <a:rPr lang="zh-CN" altLang="en-US" sz="1600" kern="100" dirty="0">
                          <a:solidFill>
                            <a:schemeClr val="tx1"/>
                          </a:solidFill>
                          <a:latin typeface="+mn-lt"/>
                          <a:ea typeface="+mn-ea"/>
                          <a:cs typeface="+mn-cs"/>
                          <a:sym typeface="Arial" panose="020B0604020202020204" pitchFamily="34" charset="0"/>
                        </a:rPr>
                        <a:t>、本计划保障范围内共四十二种疾病，经广州市三级医疗机构确诊，包括六种罕见重疾、三十二钟普通重疾和四种轻症重疾，</a:t>
                      </a:r>
                      <a:r>
                        <a:rPr lang="zh-CN" altLang="en-US" sz="1600" kern="100" dirty="0">
                          <a:sym typeface="Arial" panose="020B0604020202020204" pitchFamily="34" charset="0"/>
                        </a:rPr>
                        <a:t>经广州市三级医疗机构确诊</a:t>
                      </a:r>
                      <a:r>
                        <a:rPr lang="zh-CN" altLang="en-US" sz="1600" kern="100" dirty="0">
                          <a:solidFill>
                            <a:schemeClr val="tx1"/>
                          </a:solidFill>
                          <a:latin typeface="+mn-lt"/>
                          <a:ea typeface="+mn-ea"/>
                          <a:cs typeface="+mn-cs"/>
                          <a:sym typeface="Arial" panose="020B0604020202020204" pitchFamily="34" charset="0"/>
                        </a:rPr>
                        <a:t>，可分别申请定额患病补助金</a:t>
                      </a:r>
                      <a:r>
                        <a:rPr lang="en-US" altLang="zh-CN" sz="1600" kern="100" dirty="0">
                          <a:solidFill>
                            <a:schemeClr val="tx1"/>
                          </a:solidFill>
                          <a:latin typeface="+mn-lt"/>
                          <a:ea typeface="+mn-ea"/>
                          <a:cs typeface="+mn-cs"/>
                          <a:sym typeface="Arial" panose="020B0604020202020204" pitchFamily="34" charset="0"/>
                        </a:rPr>
                        <a:t>6</a:t>
                      </a:r>
                      <a:r>
                        <a:rPr lang="zh-CN" altLang="en-US" sz="1600" kern="100" dirty="0">
                          <a:solidFill>
                            <a:schemeClr val="tx1"/>
                          </a:solidFill>
                          <a:latin typeface="+mn-lt"/>
                          <a:ea typeface="+mn-ea"/>
                          <a:cs typeface="+mn-cs"/>
                          <a:sym typeface="Arial" panose="020B0604020202020204" pitchFamily="34" charset="0"/>
                        </a:rPr>
                        <a:t>万元、</a:t>
                      </a:r>
                      <a:r>
                        <a:rPr lang="en-US" altLang="zh-CN" sz="1600" kern="100" dirty="0">
                          <a:solidFill>
                            <a:schemeClr val="tx1"/>
                          </a:solidFill>
                          <a:latin typeface="+mn-lt"/>
                          <a:ea typeface="+mn-ea"/>
                          <a:cs typeface="+mn-cs"/>
                          <a:sym typeface="Arial" panose="020B0604020202020204" pitchFamily="34" charset="0"/>
                        </a:rPr>
                        <a:t>2</a:t>
                      </a:r>
                      <a:r>
                        <a:rPr lang="zh-CN" altLang="en-US" sz="1600" kern="100" dirty="0">
                          <a:solidFill>
                            <a:schemeClr val="tx1"/>
                          </a:solidFill>
                          <a:latin typeface="+mn-lt"/>
                          <a:ea typeface="+mn-ea"/>
                          <a:cs typeface="+mn-cs"/>
                          <a:sym typeface="Arial" panose="020B0604020202020204" pitchFamily="34" charset="0"/>
                        </a:rPr>
                        <a:t>万元和</a:t>
                      </a:r>
                      <a:r>
                        <a:rPr lang="en-US" altLang="zh-CN" sz="1600" kern="100" dirty="0">
                          <a:solidFill>
                            <a:schemeClr val="tx1"/>
                          </a:solidFill>
                          <a:latin typeface="+mn-lt"/>
                          <a:ea typeface="+mn-ea"/>
                          <a:cs typeface="+mn-cs"/>
                          <a:sym typeface="Arial" panose="020B0604020202020204" pitchFamily="34" charset="0"/>
                        </a:rPr>
                        <a:t>0.5</a:t>
                      </a:r>
                      <a:r>
                        <a:rPr lang="zh-CN" altLang="en-US" sz="1600" kern="100" dirty="0">
                          <a:solidFill>
                            <a:schemeClr val="tx1"/>
                          </a:solidFill>
                          <a:latin typeface="+mn-lt"/>
                          <a:ea typeface="+mn-ea"/>
                          <a:cs typeface="+mn-cs"/>
                          <a:sym typeface="Arial" panose="020B0604020202020204" pitchFamily="34" charset="0"/>
                        </a:rPr>
                        <a:t>万元。</a:t>
                      </a:r>
                      <a:endParaRPr lang="zh-CN" altLang="en-US" sz="1600" kern="10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en-US" altLang="zh-CN" sz="1600" kern="100" dirty="0">
                          <a:solidFill>
                            <a:schemeClr val="tx1"/>
                          </a:solidFill>
                          <a:latin typeface="+mn-lt"/>
                          <a:ea typeface="+mn-ea"/>
                          <a:cs typeface="+mn-cs"/>
                          <a:sym typeface="Arial" panose="020B0604020202020204" pitchFamily="34" charset="0"/>
                        </a:rPr>
                        <a:t>2</a:t>
                      </a:r>
                      <a:r>
                        <a:rPr lang="zh-CN" altLang="en-US" sz="1600" kern="100" dirty="0">
                          <a:solidFill>
                            <a:schemeClr val="tx1"/>
                          </a:solidFill>
                          <a:latin typeface="+mn-lt"/>
                          <a:ea typeface="+mn-ea"/>
                          <a:cs typeface="+mn-cs"/>
                          <a:sym typeface="Arial" panose="020B0604020202020204" pitchFamily="34" charset="0"/>
                        </a:rPr>
                        <a:t>、新参保实行</a:t>
                      </a:r>
                      <a:r>
                        <a:rPr lang="en-US" altLang="zh-CN" sz="1600" kern="100" dirty="0">
                          <a:solidFill>
                            <a:schemeClr val="tx1"/>
                          </a:solidFill>
                          <a:latin typeface="+mn-lt"/>
                          <a:ea typeface="+mn-ea"/>
                          <a:cs typeface="+mn-cs"/>
                          <a:sym typeface="Arial" panose="020B0604020202020204" pitchFamily="34" charset="0"/>
                        </a:rPr>
                        <a:t>50</a:t>
                      </a:r>
                      <a:r>
                        <a:rPr lang="zh-CN" altLang="en-US" sz="1600" kern="100" dirty="0">
                          <a:solidFill>
                            <a:schemeClr val="tx1"/>
                          </a:solidFill>
                          <a:latin typeface="+mn-lt"/>
                          <a:ea typeface="+mn-ea"/>
                          <a:cs typeface="+mn-cs"/>
                          <a:sym typeface="Arial" panose="020B0604020202020204" pitchFamily="34" charset="0"/>
                        </a:rPr>
                        <a:t>天免责期。</a:t>
                      </a:r>
                      <a:endParaRPr lang="en-US" altLang="zh-CN" sz="1600" kern="10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zh-CN" altLang="en-US" sz="1600" b="1" kern="100" dirty="0">
                          <a:solidFill>
                            <a:srgbClr val="FF0000"/>
                          </a:solidFill>
                          <a:latin typeface="+mn-lt"/>
                          <a:ea typeface="+mn-ea"/>
                          <a:cs typeface="+mn-cs"/>
                        </a:rPr>
                        <a:t>收费</a:t>
                      </a:r>
                      <a:r>
                        <a:rPr lang="zh-CN" altLang="en-US" sz="1600" b="1" kern="100" dirty="0" smtClean="0">
                          <a:solidFill>
                            <a:srgbClr val="FF0000"/>
                          </a:solidFill>
                          <a:latin typeface="+mn-lt"/>
                          <a:ea typeface="+mn-ea"/>
                          <a:cs typeface="+mn-cs"/>
                        </a:rPr>
                        <a:t>：三年</a:t>
                      </a:r>
                      <a:r>
                        <a:rPr lang="zh-CN" altLang="en-US" sz="1600" b="1" kern="100" dirty="0">
                          <a:solidFill>
                            <a:srgbClr val="FF0000"/>
                          </a:solidFill>
                          <a:latin typeface="+mn-lt"/>
                          <a:ea typeface="+mn-ea"/>
                          <a:cs typeface="+mn-cs"/>
                        </a:rPr>
                        <a:t>一期，每期缴纳会费标准</a:t>
                      </a:r>
                      <a:r>
                        <a:rPr lang="en-US" altLang="zh-CN" sz="1600" b="1" kern="100" dirty="0">
                          <a:solidFill>
                            <a:srgbClr val="FF0000"/>
                          </a:solidFill>
                          <a:latin typeface="+mn-lt"/>
                          <a:ea typeface="+mn-ea"/>
                          <a:cs typeface="+mn-cs"/>
                        </a:rPr>
                        <a:t>100</a:t>
                      </a:r>
                      <a:r>
                        <a:rPr lang="zh-CN" altLang="en-US" sz="1600" b="1" kern="100" dirty="0">
                          <a:solidFill>
                            <a:srgbClr val="FF0000"/>
                          </a:solidFill>
                          <a:latin typeface="+mn-lt"/>
                          <a:ea typeface="+mn-ea"/>
                          <a:cs typeface="+mn-cs"/>
                        </a:rPr>
                        <a:t>元</a:t>
                      </a:r>
                      <a:r>
                        <a:rPr lang="en-US" altLang="zh-CN" sz="1600" b="1" kern="100" dirty="0">
                          <a:solidFill>
                            <a:srgbClr val="FF0000"/>
                          </a:solidFill>
                          <a:latin typeface="+mn-lt"/>
                          <a:ea typeface="+mn-ea"/>
                          <a:cs typeface="+mn-cs"/>
                        </a:rPr>
                        <a:t>/</a:t>
                      </a:r>
                      <a:r>
                        <a:rPr lang="zh-CN" altLang="en-US" sz="1600" b="1" kern="100" dirty="0">
                          <a:solidFill>
                            <a:srgbClr val="FF0000"/>
                          </a:solidFill>
                          <a:latin typeface="+mn-lt"/>
                          <a:ea typeface="+mn-ea"/>
                          <a:cs typeface="+mn-cs"/>
                        </a:rPr>
                        <a:t>人，工会资助</a:t>
                      </a:r>
                      <a:r>
                        <a:rPr lang="en-US" altLang="zh-CN" sz="1600" b="1" kern="100" dirty="0">
                          <a:solidFill>
                            <a:srgbClr val="FF0000"/>
                          </a:solidFill>
                          <a:latin typeface="+mn-lt"/>
                          <a:ea typeface="+mn-ea"/>
                          <a:cs typeface="+mn-cs"/>
                        </a:rPr>
                        <a:t>50</a:t>
                      </a:r>
                      <a:r>
                        <a:rPr lang="zh-CN" altLang="en-US" sz="1600" b="1" kern="100" dirty="0">
                          <a:solidFill>
                            <a:srgbClr val="FF0000"/>
                          </a:solidFill>
                          <a:latin typeface="+mn-lt"/>
                          <a:ea typeface="+mn-ea"/>
                          <a:cs typeface="+mn-cs"/>
                        </a:rPr>
                        <a:t>元，个人缴纳</a:t>
                      </a:r>
                      <a:r>
                        <a:rPr lang="en-US" altLang="zh-CN" sz="1600" b="1" kern="100" dirty="0">
                          <a:solidFill>
                            <a:srgbClr val="FF0000"/>
                          </a:solidFill>
                          <a:latin typeface="+mn-lt"/>
                          <a:ea typeface="+mn-ea"/>
                          <a:cs typeface="+mn-cs"/>
                        </a:rPr>
                        <a:t>50</a:t>
                      </a:r>
                      <a:r>
                        <a:rPr lang="zh-CN" altLang="en-US" sz="1600" b="1" kern="100" dirty="0">
                          <a:solidFill>
                            <a:srgbClr val="FF0000"/>
                          </a:solidFill>
                          <a:latin typeface="+mn-lt"/>
                          <a:ea typeface="+mn-ea"/>
                          <a:cs typeface="+mn-cs"/>
                        </a:rPr>
                        <a:t>元。</a:t>
                      </a:r>
                      <a:endParaRPr lang="zh-CN" altLang="en-US" sz="1600" b="1" kern="100" dirty="0">
                        <a:solidFill>
                          <a:srgbClr val="FF0000"/>
                        </a:solidFill>
                        <a:latin typeface="+mn-lt"/>
                        <a:ea typeface="+mn-ea"/>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18055">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ea typeface="+mn-ea"/>
                          <a:cs typeface="+mn-cs"/>
                        </a:rPr>
                        <a:t>广州市女职工安康</a:t>
                      </a:r>
                      <a:endParaRPr lang="en-US" altLang="zh-CN" sz="1800" b="1" kern="0" dirty="0">
                        <a:solidFill>
                          <a:srgbClr val="0066FF"/>
                        </a:solidFill>
                        <a:latin typeface="Times New Roman" panose="02020603050405020304" pitchFamily="18" charset="0"/>
                        <a:ea typeface="+mn-ea"/>
                        <a:cs typeface="+mn-cs"/>
                      </a:endParaRPr>
                    </a:p>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ea typeface="+mn-ea"/>
                          <a:cs typeface="+mn-cs"/>
                        </a:rPr>
                        <a:t>互助保障计划</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ts val="2400"/>
                        </a:lnSpc>
                        <a:spcBef>
                          <a:spcPts val="0"/>
                        </a:spcBef>
                        <a:spcAft>
                          <a:spcPts val="0"/>
                        </a:spcAft>
                        <a:buClrTx/>
                        <a:buSzTx/>
                        <a:buFontTx/>
                        <a:buNone/>
                        <a:defRPr/>
                      </a:pPr>
                      <a:r>
                        <a:rPr lang="en-US" altLang="zh-CN" sz="1600" kern="100" dirty="0">
                          <a:solidFill>
                            <a:schemeClr val="tx1"/>
                          </a:solidFill>
                          <a:latin typeface="+mn-lt"/>
                          <a:ea typeface="+mn-ea"/>
                          <a:cs typeface="+mn-cs"/>
                          <a:sym typeface="Arial" panose="020B0604020202020204" pitchFamily="34" charset="0"/>
                        </a:rPr>
                        <a:t>1</a:t>
                      </a:r>
                      <a:r>
                        <a:rPr lang="zh-CN" altLang="en-US" sz="1600" kern="100" dirty="0">
                          <a:solidFill>
                            <a:schemeClr val="tx1"/>
                          </a:solidFill>
                          <a:latin typeface="+mn-lt"/>
                          <a:ea typeface="+mn-ea"/>
                          <a:cs typeface="+mn-cs"/>
                          <a:sym typeface="Arial" panose="020B0604020202020204" pitchFamily="34" charset="0"/>
                        </a:rPr>
                        <a:t>、参保人在患病补助生效期间，经广州市三级医疗机构确诊，患有原发性乳腺癌、卵巢癌、宫体癌、宫颈癌之一或以上的，可申请患病补助金</a:t>
                      </a:r>
                      <a:r>
                        <a:rPr lang="en-US" altLang="zh-CN" sz="1600" kern="100" dirty="0">
                          <a:solidFill>
                            <a:schemeClr val="tx1"/>
                          </a:solidFill>
                          <a:latin typeface="+mn-lt"/>
                          <a:ea typeface="+mn-ea"/>
                          <a:cs typeface="+mn-cs"/>
                          <a:sym typeface="Arial" panose="020B0604020202020204" pitchFamily="34" charset="0"/>
                        </a:rPr>
                        <a:t>17500</a:t>
                      </a:r>
                      <a:r>
                        <a:rPr lang="zh-CN" altLang="en-US" sz="1600" kern="100" dirty="0">
                          <a:solidFill>
                            <a:schemeClr val="tx1"/>
                          </a:solidFill>
                          <a:latin typeface="+mn-lt"/>
                          <a:ea typeface="+mn-ea"/>
                          <a:cs typeface="+mn-cs"/>
                          <a:sym typeface="Arial" panose="020B0604020202020204" pitchFamily="34" charset="0"/>
                        </a:rPr>
                        <a:t>元。</a:t>
                      </a:r>
                      <a:endParaRPr lang="zh-CN" altLang="en-US" sz="1600" kern="10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en-US" altLang="zh-CN" sz="1600" kern="100" dirty="0">
                          <a:solidFill>
                            <a:schemeClr val="tx1"/>
                          </a:solidFill>
                          <a:latin typeface="+mn-lt"/>
                          <a:ea typeface="+mn-ea"/>
                          <a:cs typeface="+mn-cs"/>
                          <a:sym typeface="Arial" panose="020B0604020202020204" pitchFamily="34" charset="0"/>
                        </a:rPr>
                        <a:t>2</a:t>
                      </a:r>
                      <a:r>
                        <a:rPr lang="zh-CN" altLang="en-US" sz="1600" kern="100" dirty="0">
                          <a:solidFill>
                            <a:schemeClr val="tx1"/>
                          </a:solidFill>
                          <a:latin typeface="+mn-lt"/>
                          <a:ea typeface="+mn-ea"/>
                          <a:cs typeface="+mn-cs"/>
                          <a:sym typeface="Arial" panose="020B0604020202020204" pitchFamily="34" charset="0"/>
                        </a:rPr>
                        <a:t>、新参保实行</a:t>
                      </a:r>
                      <a:r>
                        <a:rPr lang="en-US" altLang="zh-CN" sz="1600" kern="100" dirty="0">
                          <a:solidFill>
                            <a:schemeClr val="tx1"/>
                          </a:solidFill>
                          <a:latin typeface="+mn-lt"/>
                          <a:ea typeface="+mn-ea"/>
                          <a:cs typeface="+mn-cs"/>
                          <a:sym typeface="Arial" panose="020B0604020202020204" pitchFamily="34" charset="0"/>
                        </a:rPr>
                        <a:t>50</a:t>
                      </a:r>
                      <a:r>
                        <a:rPr lang="zh-CN" altLang="en-US" sz="1600" kern="100" dirty="0">
                          <a:solidFill>
                            <a:schemeClr val="tx1"/>
                          </a:solidFill>
                          <a:latin typeface="+mn-lt"/>
                          <a:ea typeface="+mn-ea"/>
                          <a:cs typeface="+mn-cs"/>
                          <a:sym typeface="Arial" panose="020B0604020202020204" pitchFamily="34" charset="0"/>
                        </a:rPr>
                        <a:t>天免责期。</a:t>
                      </a:r>
                      <a:endParaRPr lang="en-US" altLang="zh-CN" sz="1600" kern="10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zh-CN" altLang="en-US" sz="1600" b="1" kern="100" dirty="0">
                          <a:solidFill>
                            <a:srgbClr val="FF0000"/>
                          </a:solidFill>
                          <a:latin typeface="+mn-lt"/>
                          <a:ea typeface="+mn-ea"/>
                          <a:cs typeface="+mn-cs"/>
                        </a:rPr>
                        <a:t>收费</a:t>
                      </a:r>
                      <a:r>
                        <a:rPr lang="zh-CN" altLang="en-US" sz="1600" b="1" kern="100" dirty="0" smtClean="0">
                          <a:solidFill>
                            <a:srgbClr val="FF0000"/>
                          </a:solidFill>
                          <a:latin typeface="+mn-lt"/>
                          <a:ea typeface="+mn-ea"/>
                          <a:cs typeface="+mn-cs"/>
                        </a:rPr>
                        <a:t>：三年</a:t>
                      </a:r>
                      <a:r>
                        <a:rPr lang="zh-CN" altLang="en-US" sz="1600" b="1" kern="100" dirty="0">
                          <a:solidFill>
                            <a:srgbClr val="FF0000"/>
                          </a:solidFill>
                          <a:latin typeface="+mn-lt"/>
                          <a:ea typeface="+mn-ea"/>
                          <a:cs typeface="+mn-cs"/>
                        </a:rPr>
                        <a:t>一期，每期缴纳会费标准</a:t>
                      </a:r>
                      <a:r>
                        <a:rPr lang="en-US" altLang="zh-CN" sz="1600" b="1" kern="100" dirty="0">
                          <a:solidFill>
                            <a:srgbClr val="FF0000"/>
                          </a:solidFill>
                          <a:latin typeface="+mn-lt"/>
                          <a:ea typeface="+mn-ea"/>
                          <a:cs typeface="+mn-cs"/>
                        </a:rPr>
                        <a:t>50</a:t>
                      </a:r>
                      <a:r>
                        <a:rPr lang="zh-CN" altLang="en-US" sz="1600" b="1" kern="100" dirty="0">
                          <a:solidFill>
                            <a:srgbClr val="FF0000"/>
                          </a:solidFill>
                          <a:latin typeface="+mn-lt"/>
                          <a:ea typeface="+mn-ea"/>
                          <a:cs typeface="+mn-cs"/>
                        </a:rPr>
                        <a:t>元</a:t>
                      </a:r>
                      <a:r>
                        <a:rPr lang="en-US" altLang="zh-CN" sz="1600" b="1" kern="100" dirty="0">
                          <a:solidFill>
                            <a:srgbClr val="FF0000"/>
                          </a:solidFill>
                          <a:latin typeface="+mn-lt"/>
                          <a:ea typeface="+mn-ea"/>
                          <a:cs typeface="+mn-cs"/>
                        </a:rPr>
                        <a:t>/</a:t>
                      </a:r>
                      <a:r>
                        <a:rPr lang="zh-CN" altLang="en-US" sz="1600" b="1" kern="100" dirty="0">
                          <a:solidFill>
                            <a:srgbClr val="FF0000"/>
                          </a:solidFill>
                          <a:latin typeface="+mn-lt"/>
                          <a:ea typeface="+mn-ea"/>
                          <a:cs typeface="+mn-cs"/>
                        </a:rPr>
                        <a:t>人，工会资助</a:t>
                      </a:r>
                      <a:r>
                        <a:rPr lang="en-US" altLang="zh-CN" sz="1600" b="1" kern="100" dirty="0">
                          <a:solidFill>
                            <a:srgbClr val="FF0000"/>
                          </a:solidFill>
                          <a:latin typeface="+mn-lt"/>
                          <a:ea typeface="+mn-ea"/>
                          <a:cs typeface="+mn-cs"/>
                        </a:rPr>
                        <a:t>25</a:t>
                      </a:r>
                      <a:r>
                        <a:rPr lang="zh-CN" altLang="en-US" sz="1600" b="1" kern="100" dirty="0">
                          <a:solidFill>
                            <a:srgbClr val="FF0000"/>
                          </a:solidFill>
                          <a:latin typeface="+mn-lt"/>
                          <a:ea typeface="+mn-ea"/>
                          <a:cs typeface="+mn-cs"/>
                        </a:rPr>
                        <a:t>元，个人缴纳</a:t>
                      </a:r>
                      <a:r>
                        <a:rPr lang="en-US" altLang="zh-CN" sz="1600" b="1" kern="100" dirty="0">
                          <a:solidFill>
                            <a:srgbClr val="FF0000"/>
                          </a:solidFill>
                          <a:latin typeface="+mn-lt"/>
                          <a:ea typeface="+mn-ea"/>
                          <a:cs typeface="+mn-cs"/>
                        </a:rPr>
                        <a:t>25</a:t>
                      </a:r>
                      <a:r>
                        <a:rPr lang="zh-CN" altLang="en-US" sz="1600" b="1" kern="100" dirty="0">
                          <a:solidFill>
                            <a:srgbClr val="FF0000"/>
                          </a:solidFill>
                          <a:latin typeface="+mn-lt"/>
                          <a:ea typeface="+mn-ea"/>
                          <a:cs typeface="+mn-cs"/>
                        </a:rPr>
                        <a:t>元。</a:t>
                      </a:r>
                      <a:endParaRPr lang="zh-CN" altLang="en-US" sz="1600" b="1" kern="100" dirty="0">
                        <a:solidFill>
                          <a:srgbClr val="FF0000"/>
                        </a:solidFill>
                        <a:latin typeface="+mn-lt"/>
                        <a:ea typeface="+mn-ea"/>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6" name="图片 5"/>
          <p:cNvPicPr>
            <a:picLocks noChangeAspect="1"/>
          </p:cNvPicPr>
          <p:nvPr/>
        </p:nvPicPr>
        <p:blipFill>
          <a:blip r:embed="rId2"/>
          <a:stretch>
            <a:fillRect/>
          </a:stretch>
        </p:blipFill>
        <p:spPr>
          <a:xfrm>
            <a:off x="1188720" y="468630"/>
            <a:ext cx="6686550" cy="771525"/>
          </a:xfrm>
          <a:prstGeom prst="rect">
            <a:avLst/>
          </a:prstGeom>
        </p:spPr>
      </p:pic>
    </p:spTree>
  </p:cSld>
  <p:clrMapOvr>
    <a:masterClrMapping/>
  </p:clrMapOvr>
  <p:transition spd="slow" advTm="3000">
    <p:check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2"/>
          <p:cNvSpPr txBox="1"/>
          <p:nvPr/>
        </p:nvSpPr>
        <p:spPr>
          <a:xfrm>
            <a:off x="203200" y="136525"/>
            <a:ext cx="8658225" cy="523220"/>
          </a:xfrm>
          <a:prstGeom prst="rect">
            <a:avLst/>
          </a:prstGeom>
          <a:noFill/>
        </p:spPr>
        <p:txBody>
          <a:bodyPr>
            <a:spAutoFit/>
          </a:bodyPr>
          <a:lstStyle/>
          <a:p>
            <a:pPr>
              <a:defRPr/>
            </a:pPr>
            <a:r>
              <a:rPr lang="zh-CN" altLang="en-US" sz="2800" b="1" dirty="0">
                <a:solidFill>
                  <a:srgbClr val="C00000"/>
                </a:solidFill>
                <a:latin typeface="微软雅黑" panose="020B0503020204020204" pitchFamily="34" charset="-122"/>
                <a:ea typeface="微软雅黑" panose="020B0503020204020204" pitchFamily="34" charset="-122"/>
                <a:cs typeface="+mn-ea"/>
                <a:sym typeface="+mn-lt"/>
              </a:rPr>
              <a:t>分公司员工帮扶体系资助项目</a:t>
            </a:r>
            <a:r>
              <a:rPr lang="zh-CN" altLang="en-US" b="1" dirty="0">
                <a:solidFill>
                  <a:srgbClr val="C00000"/>
                </a:solidFill>
                <a:latin typeface="微软雅黑" panose="020B0503020204020204" pitchFamily="34" charset="-122"/>
                <a:ea typeface="微软雅黑" panose="020B0503020204020204" pitchFamily="34" charset="-122"/>
                <a:cs typeface="+mn-ea"/>
                <a:sym typeface="+mn-lt"/>
              </a:rPr>
              <a:t>：④地方工会医疗保障计划</a:t>
            </a:r>
            <a:r>
              <a:rPr lang="en-US" altLang="zh-CN" b="1" dirty="0">
                <a:solidFill>
                  <a:srgbClr val="C00000"/>
                </a:solidFill>
                <a:latin typeface="微软雅黑" panose="020B0503020204020204" pitchFamily="34" charset="-122"/>
                <a:ea typeface="微软雅黑" panose="020B0503020204020204" pitchFamily="34" charset="-122"/>
                <a:cs typeface="+mn-ea"/>
                <a:sym typeface="+mn-lt"/>
              </a:rPr>
              <a:t>(2/3)</a:t>
            </a:r>
            <a:endParaRPr lang="zh-CN" altLang="en-US" b="1" dirty="0">
              <a:solidFill>
                <a:srgbClr val="C00000"/>
              </a:solidFill>
              <a:latin typeface="微软雅黑" panose="020B0503020204020204" pitchFamily="34" charset="-122"/>
              <a:ea typeface="微软雅黑" panose="020B0503020204020204" pitchFamily="34" charset="-122"/>
              <a:cs typeface="+mn-ea"/>
              <a:sym typeface="+mn-lt"/>
            </a:endParaRPr>
          </a:p>
        </p:txBody>
      </p:sp>
      <p:graphicFrame>
        <p:nvGraphicFramePr>
          <p:cNvPr id="3" name="Group 64"/>
          <p:cNvGraphicFramePr/>
          <p:nvPr>
            <p:custDataLst>
              <p:tags r:id="rId1"/>
            </p:custDataLst>
          </p:nvPr>
        </p:nvGraphicFramePr>
        <p:xfrm>
          <a:off x="379730" y="1020445"/>
          <a:ext cx="11572875" cy="4956175"/>
        </p:xfrm>
        <a:graphic>
          <a:graphicData uri="http://schemas.openxmlformats.org/drawingml/2006/table">
            <a:tbl>
              <a:tblPr/>
              <a:tblGrid>
                <a:gridCol w="557530"/>
                <a:gridCol w="2244090"/>
                <a:gridCol w="8771255"/>
              </a:tblGrid>
              <a:tr h="586105">
                <a:tc rowSpan="2">
                  <a:txBody>
                    <a:bodyPr/>
                    <a:lstStyle/>
                    <a:p>
                      <a:pPr marL="0" marR="0" lvl="0" indent="0" algn="ctr" defTabSz="914400" rtl="0" eaLnBrk="0" fontAlgn="auto" latinLnBrk="0" hangingPunct="0">
                        <a:lnSpc>
                          <a:spcPct val="100000"/>
                        </a:lnSpc>
                        <a:spcBef>
                          <a:spcPts val="0"/>
                        </a:spcBef>
                        <a:spcAft>
                          <a:spcPts val="0"/>
                        </a:spcAft>
                        <a:buClr>
                          <a:srgbClr val="FFCC00"/>
                        </a:buClr>
                        <a:buSzTx/>
                        <a:buFontTx/>
                        <a:buNone/>
                        <a:defRPr/>
                      </a:pPr>
                      <a:r>
                        <a:rPr lang="zh-CN" altLang="en-US" sz="2400" b="1" kern="1200" dirty="0">
                          <a:solidFill>
                            <a:srgbClr val="FF0000"/>
                          </a:solidFill>
                          <a:latin typeface="+mn-lt"/>
                          <a:ea typeface="+mn-ea"/>
                          <a:cs typeface="+mn-cs"/>
                        </a:rPr>
                        <a:t>广州市总工会</a:t>
                      </a:r>
                      <a:endParaRPr lang="zh-CN" altLang="en-US" sz="2400" b="1" kern="1200" dirty="0">
                        <a:solidFill>
                          <a:srgbClr val="FF0000"/>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申请项目</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auto" latinLnBrk="0" hangingPunct="0">
                        <a:lnSpc>
                          <a:spcPct val="150000"/>
                        </a:lnSpc>
                        <a:spcBef>
                          <a:spcPts val="0"/>
                        </a:spcBef>
                        <a:spcAft>
                          <a:spcPts val="0"/>
                        </a:spcAft>
                        <a:buClr>
                          <a:srgbClr val="FFCC00"/>
                        </a:buClr>
                        <a:buSzTx/>
                        <a:buFontTx/>
                        <a:buNone/>
                        <a:defRPr/>
                      </a:pPr>
                      <a:r>
                        <a:rPr lang="zh-CN" altLang="en-US" sz="1800" b="1" kern="0" dirty="0">
                          <a:solidFill>
                            <a:srgbClr val="0066FF"/>
                          </a:solidFill>
                          <a:latin typeface="Times New Roman" panose="02020603050405020304" pitchFamily="18" charset="0"/>
                          <a:ea typeface="+mn-ea"/>
                          <a:cs typeface="+mn-cs"/>
                        </a:rPr>
                        <a:t>资助项目内容</a:t>
                      </a:r>
                      <a:endParaRPr lang="zh-CN" altLang="en-US" sz="1800" b="1" kern="0" dirty="0">
                        <a:solidFill>
                          <a:srgbClr val="0066FF"/>
                        </a:solidFill>
                        <a:latin typeface="Times New Roman" panose="02020603050405020304" pitchFamily="18" charset="0"/>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70070">
                <a:tc vMerge="1">
                  <a:tcPr marL="121904" marR="1219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sym typeface="+mn-ea"/>
                        </a:rPr>
                        <a:t>广州市职工住院医疗</a:t>
                      </a:r>
                      <a:r>
                        <a:rPr lang="en-US" altLang="zh-CN" sz="1800" b="1" kern="0" dirty="0">
                          <a:solidFill>
                            <a:srgbClr val="0066FF"/>
                          </a:solidFill>
                          <a:latin typeface="Times New Roman" panose="02020603050405020304" pitchFamily="18" charset="0"/>
                          <a:sym typeface="+mn-ea"/>
                        </a:rPr>
                        <a:t>(</a:t>
                      </a:r>
                      <a:r>
                        <a:rPr lang="zh-CN" altLang="en-US" sz="1800" b="1" kern="0" dirty="0">
                          <a:solidFill>
                            <a:srgbClr val="0066FF"/>
                          </a:solidFill>
                          <a:latin typeface="Times New Roman" panose="02020603050405020304" pitchFamily="18" charset="0"/>
                          <a:sym typeface="+mn-ea"/>
                        </a:rPr>
                        <a:t>非因工伤病残</a:t>
                      </a:r>
                      <a:r>
                        <a:rPr lang="en-US" altLang="zh-CN" sz="1800" b="1" kern="0" dirty="0">
                          <a:solidFill>
                            <a:srgbClr val="0066FF"/>
                          </a:solidFill>
                          <a:latin typeface="Times New Roman" panose="02020603050405020304" pitchFamily="18" charset="0"/>
                          <a:sym typeface="+mn-ea"/>
                        </a:rPr>
                        <a:t>)</a:t>
                      </a:r>
                      <a:endParaRPr lang="en-US" altLang="zh-CN" sz="1800" b="1" kern="0" dirty="0">
                        <a:solidFill>
                          <a:srgbClr val="0066FF"/>
                        </a:solidFill>
                        <a:latin typeface="Times New Roman" panose="02020603050405020304" pitchFamily="18" charset="0"/>
                        <a:ea typeface="+mn-ea"/>
                        <a:cs typeface="+mn-cs"/>
                      </a:endParaRPr>
                    </a:p>
                    <a:p>
                      <a:pPr marL="0" marR="0" lvl="0" indent="0" algn="ctr" defTabSz="914400" rtl="0" eaLnBrk="0" fontAlgn="base" latinLnBrk="0" hangingPunct="0">
                        <a:lnSpc>
                          <a:spcPct val="100000"/>
                        </a:lnSpc>
                        <a:spcBef>
                          <a:spcPct val="20000"/>
                        </a:spcBef>
                        <a:spcAft>
                          <a:spcPct val="0"/>
                        </a:spcAft>
                        <a:buClr>
                          <a:srgbClr val="3333FF"/>
                        </a:buClr>
                        <a:buSzTx/>
                        <a:buFont typeface="Wingdings" panose="05000000000000000000" pitchFamily="2" charset="2"/>
                        <a:buNone/>
                      </a:pPr>
                      <a:r>
                        <a:rPr lang="zh-CN" altLang="en-US" sz="1800" b="1" kern="0" dirty="0">
                          <a:solidFill>
                            <a:srgbClr val="0066FF"/>
                          </a:solidFill>
                          <a:latin typeface="Times New Roman" panose="02020603050405020304" pitchFamily="18" charset="0"/>
                          <a:sym typeface="+mn-ea"/>
                        </a:rPr>
                        <a:t>保障计划</a:t>
                      </a:r>
                      <a:endParaRPr lang="en-US" altLang="zh-CN" sz="1800" b="1" kern="1200" dirty="0">
                        <a:solidFill>
                          <a:srgbClr val="FF0000"/>
                        </a:solidFill>
                        <a:latin typeface="+mn-lt"/>
                        <a:ea typeface="+mn-ea"/>
                        <a:cs typeface="+mn-cs"/>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600" kern="1200" baseline="0" dirty="0">
                          <a:solidFill>
                            <a:schemeClr val="tx1"/>
                          </a:solidFill>
                          <a:latin typeface="+mn-lt"/>
                          <a:ea typeface="+mn-ea"/>
                          <a:cs typeface="+mn-cs"/>
                          <a:sym typeface="Arial" panose="020B0604020202020204" pitchFamily="34" charset="0"/>
                        </a:rPr>
                        <a:t>1</a:t>
                      </a:r>
                      <a:r>
                        <a:rPr lang="zh-CN" altLang="en-US" sz="1600" kern="1200" baseline="0" dirty="0">
                          <a:solidFill>
                            <a:schemeClr val="tx1"/>
                          </a:solidFill>
                          <a:latin typeface="+mn-lt"/>
                          <a:ea typeface="+mn-ea"/>
                          <a:cs typeface="+mn-cs"/>
                          <a:sym typeface="Arial" panose="020B0604020202020204" pitchFamily="34" charset="0"/>
                        </a:rPr>
                        <a:t>、职工住院医疗</a:t>
                      </a:r>
                      <a:r>
                        <a:rPr sz="1600" kern="1200" baseline="0" dirty="0">
                          <a:solidFill>
                            <a:schemeClr val="tx1"/>
                          </a:solidFill>
                          <a:latin typeface="+mn-lt"/>
                          <a:ea typeface="+mn-ea"/>
                          <a:cs typeface="+mn-cs"/>
                          <a:sym typeface="Arial" panose="020B0604020202020204" pitchFamily="34" charset="0"/>
                        </a:rPr>
                        <a:t>计划保障待遇包括住院医疗互助金、住院关爱慰问金、大病互助金、意外身故互助金，统称为互助金。</a:t>
                      </a:r>
                      <a:endParaRPr sz="1600" kern="1200" baseline="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sz="1600" kern="1200" baseline="0" dirty="0">
                          <a:solidFill>
                            <a:schemeClr val="tx1"/>
                          </a:solidFill>
                          <a:latin typeface="+mn-lt"/>
                          <a:ea typeface="+mn-ea"/>
                          <a:cs typeface="+mn-cs"/>
                          <a:sym typeface="Arial" panose="020B0604020202020204" pitchFamily="34" charset="0"/>
                        </a:rPr>
                        <a:t>——</a:t>
                      </a:r>
                      <a:r>
                        <a:rPr sz="1600" kern="1200" baseline="0" dirty="0">
                          <a:solidFill>
                            <a:schemeClr val="tx1"/>
                          </a:solidFill>
                          <a:latin typeface="+mn-lt"/>
                          <a:ea typeface="+mn-ea"/>
                          <a:cs typeface="+mn-cs"/>
                          <a:sym typeface="Arial" panose="020B0604020202020204" pitchFamily="34" charset="0"/>
                        </a:rPr>
                        <a:t>住院医疗互助金。参保职工因病在定点医疗机构住院治疗，经职工基本医疗保险统筹基金报销后，按个人自付部分医疗费的50%给付互助金。每个保障期每人可申请2次。</a:t>
                      </a:r>
                      <a:endParaRPr sz="1600" kern="1200" baseline="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sz="1600" kern="1200" baseline="0" dirty="0">
                          <a:solidFill>
                            <a:schemeClr val="tx1"/>
                          </a:solidFill>
                          <a:latin typeface="+mn-lt"/>
                          <a:ea typeface="+mn-ea"/>
                          <a:cs typeface="+mn-cs"/>
                          <a:sym typeface="Arial" panose="020B0604020202020204" pitchFamily="34" charset="0"/>
                        </a:rPr>
                        <a:t>——</a:t>
                      </a:r>
                      <a:r>
                        <a:rPr sz="1600" kern="1200" baseline="0" dirty="0">
                          <a:solidFill>
                            <a:schemeClr val="tx1"/>
                          </a:solidFill>
                          <a:latin typeface="+mn-lt"/>
                          <a:ea typeface="+mn-ea"/>
                          <a:cs typeface="+mn-cs"/>
                          <a:sym typeface="Arial" panose="020B0604020202020204" pitchFamily="34" charset="0"/>
                        </a:rPr>
                        <a:t>住院关爱慰问金。参保职工因病（含工伤）在定点医疗机构连续住院达到3天或以上（含免责期内住院天数）以及符合计划生育政策分娩住院的，一次性给付住院关爱慰问金300元。每个保障期每人可申请1次。</a:t>
                      </a:r>
                      <a:endParaRPr sz="1600" kern="1200" baseline="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sz="1600" kern="1200" baseline="0" dirty="0">
                          <a:solidFill>
                            <a:schemeClr val="tx1"/>
                          </a:solidFill>
                          <a:latin typeface="+mn-lt"/>
                          <a:ea typeface="+mn-ea"/>
                          <a:cs typeface="+mn-cs"/>
                          <a:sym typeface="Arial" panose="020B0604020202020204" pitchFamily="34" charset="0"/>
                        </a:rPr>
                        <a:t>——</a:t>
                      </a:r>
                      <a:r>
                        <a:rPr sz="1600" kern="1200" baseline="0" dirty="0">
                          <a:solidFill>
                            <a:schemeClr val="tx1"/>
                          </a:solidFill>
                          <a:latin typeface="+mn-lt"/>
                          <a:ea typeface="+mn-ea"/>
                          <a:cs typeface="+mn-cs"/>
                          <a:sym typeface="Arial" panose="020B0604020202020204" pitchFamily="34" charset="0"/>
                        </a:rPr>
                        <a:t>大病互助金。参保职工因病住院治疗，按照（保障期内医疗总费用-各项社保统筹基金及“穗岁康”报销金额-广州市困难群众医疗救助金-各项广州市职工互助保障计划互助金-商业保险报销部分-起付线5万元）×80%计给付。每个保障期每人可申请2次，累计最高给付10万元。</a:t>
                      </a:r>
                      <a:endParaRPr sz="1600" kern="1200" baseline="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r>
                        <a:rPr lang="en-US" sz="1600" kern="1200" baseline="0" dirty="0">
                          <a:solidFill>
                            <a:schemeClr val="tx1"/>
                          </a:solidFill>
                          <a:latin typeface="+mn-lt"/>
                          <a:ea typeface="+mn-ea"/>
                          <a:cs typeface="+mn-cs"/>
                          <a:sym typeface="Arial" panose="020B0604020202020204" pitchFamily="34" charset="0"/>
                        </a:rPr>
                        <a:t>——</a:t>
                      </a:r>
                      <a:r>
                        <a:rPr sz="1600" kern="1200" baseline="0" dirty="0">
                          <a:solidFill>
                            <a:schemeClr val="tx1"/>
                          </a:solidFill>
                          <a:latin typeface="+mn-lt"/>
                          <a:ea typeface="+mn-ea"/>
                          <a:cs typeface="+mn-cs"/>
                          <a:sym typeface="Arial" panose="020B0604020202020204" pitchFamily="34" charset="0"/>
                        </a:rPr>
                        <a:t>意外身故互助金。参保职工乘坐公共交通工具（飞机、轮船、汽车、轨道）等发生意外导致身故的，可一次性领取意外身故互助金10万元。</a:t>
                      </a:r>
                      <a:endParaRPr sz="1600" kern="1200" baseline="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en-US" altLang="zh-CN" sz="1600" kern="100" dirty="0">
                          <a:sym typeface="Arial" panose="020B0604020202020204" pitchFamily="34" charset="0"/>
                        </a:rPr>
                        <a:t>2</a:t>
                      </a:r>
                      <a:r>
                        <a:rPr lang="zh-CN" altLang="en-US" sz="1600" kern="100" dirty="0">
                          <a:sym typeface="Arial" panose="020B0604020202020204" pitchFamily="34" charset="0"/>
                        </a:rPr>
                        <a:t>、非因工伤病残计划，参保人被鉴定为完全丧失劳动能力等级的可领取定额保障金</a:t>
                      </a:r>
                      <a:r>
                        <a:rPr lang="en-US" altLang="en-US" sz="1600" kern="100" dirty="0">
                          <a:sym typeface="Arial" panose="020B0604020202020204" pitchFamily="34" charset="0"/>
                        </a:rPr>
                        <a:t>8000</a:t>
                      </a:r>
                      <a:r>
                        <a:rPr lang="zh-CN" altLang="en-US" sz="1600" kern="100" dirty="0">
                          <a:sym typeface="Arial" panose="020B0604020202020204" pitchFamily="34" charset="0"/>
                        </a:rPr>
                        <a:t>元。</a:t>
                      </a:r>
                      <a:endParaRPr lang="zh-CN" altLang="en-US" sz="1600" kern="10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en-US" altLang="zh-CN" sz="1600" kern="100" dirty="0">
                          <a:sym typeface="Arial" panose="020B0604020202020204" pitchFamily="34" charset="0"/>
                        </a:rPr>
                        <a:t>3</a:t>
                      </a:r>
                      <a:r>
                        <a:rPr lang="zh-CN" altLang="en-US" sz="1600" kern="100" dirty="0">
                          <a:sym typeface="Arial" panose="020B0604020202020204" pitchFamily="34" charset="0"/>
                        </a:rPr>
                        <a:t>、新参保实行</a:t>
                      </a:r>
                      <a:r>
                        <a:rPr lang="en-US" altLang="zh-CN" sz="1600" kern="100" dirty="0">
                          <a:sym typeface="Arial" panose="020B0604020202020204" pitchFamily="34" charset="0"/>
                        </a:rPr>
                        <a:t>30</a:t>
                      </a:r>
                      <a:r>
                        <a:rPr lang="zh-CN" altLang="en-US" sz="1600" kern="100" dirty="0">
                          <a:sym typeface="Arial" panose="020B0604020202020204" pitchFamily="34" charset="0"/>
                        </a:rPr>
                        <a:t>天免责期。</a:t>
                      </a:r>
                      <a:endParaRPr lang="en-US" altLang="zh-CN" sz="1600" kern="100" dirty="0">
                        <a:solidFill>
                          <a:schemeClr val="tx1"/>
                        </a:solidFill>
                        <a:latin typeface="+mn-lt"/>
                        <a:ea typeface="+mn-ea"/>
                        <a:cs typeface="+mn-cs"/>
                        <a:sym typeface="Arial" panose="020B0604020202020204" pitchFamily="34" charset="0"/>
                      </a:endParaRPr>
                    </a:p>
                    <a:p>
                      <a:pPr marL="0" marR="0" lvl="0" indent="0" algn="l" defTabSz="914400" rtl="0" eaLnBrk="1" fontAlgn="auto" latinLnBrk="0" hangingPunct="1">
                        <a:lnSpc>
                          <a:spcPts val="2400"/>
                        </a:lnSpc>
                        <a:spcBef>
                          <a:spcPts val="0"/>
                        </a:spcBef>
                        <a:spcAft>
                          <a:spcPts val="0"/>
                        </a:spcAft>
                        <a:buClrTx/>
                        <a:buSzTx/>
                        <a:buFontTx/>
                        <a:buNone/>
                        <a:defRPr/>
                      </a:pPr>
                      <a:r>
                        <a:rPr lang="zh-CN" altLang="en-US" sz="1600" b="1" kern="100" dirty="0">
                          <a:solidFill>
                            <a:srgbClr val="FF0000"/>
                          </a:solidFill>
                          <a:sym typeface="+mn-ea"/>
                        </a:rPr>
                        <a:t>收费：一年一期，每期缴纳会费标准</a:t>
                      </a:r>
                      <a:r>
                        <a:rPr lang="en-US" altLang="zh-CN" sz="1600" b="1" kern="100" dirty="0">
                          <a:solidFill>
                            <a:srgbClr val="FF0000"/>
                          </a:solidFill>
                          <a:sym typeface="+mn-ea"/>
                        </a:rPr>
                        <a:t>95</a:t>
                      </a:r>
                      <a:r>
                        <a:rPr lang="zh-CN" altLang="en-US" sz="1600" b="1" kern="100" dirty="0">
                          <a:solidFill>
                            <a:srgbClr val="FF0000"/>
                          </a:solidFill>
                          <a:sym typeface="+mn-ea"/>
                        </a:rPr>
                        <a:t>元</a:t>
                      </a:r>
                      <a:r>
                        <a:rPr lang="en-US" altLang="zh-CN" sz="1600" b="1" kern="100" dirty="0">
                          <a:solidFill>
                            <a:srgbClr val="FF0000"/>
                          </a:solidFill>
                          <a:sym typeface="+mn-ea"/>
                        </a:rPr>
                        <a:t>/</a:t>
                      </a:r>
                      <a:r>
                        <a:rPr lang="zh-CN" altLang="en-US" sz="1600" b="1" kern="100" dirty="0">
                          <a:solidFill>
                            <a:srgbClr val="FF0000"/>
                          </a:solidFill>
                          <a:sym typeface="+mn-ea"/>
                        </a:rPr>
                        <a:t>人，市总资助</a:t>
                      </a:r>
                      <a:r>
                        <a:rPr lang="en-US" altLang="zh-CN" sz="1600" b="1" kern="100" dirty="0">
                          <a:solidFill>
                            <a:srgbClr val="FF0000"/>
                          </a:solidFill>
                          <a:sym typeface="+mn-ea"/>
                        </a:rPr>
                        <a:t>15</a:t>
                      </a:r>
                      <a:r>
                        <a:rPr lang="zh-CN" altLang="en-US" sz="1600" b="1" kern="100" dirty="0">
                          <a:solidFill>
                            <a:srgbClr val="FF0000"/>
                          </a:solidFill>
                          <a:sym typeface="+mn-ea"/>
                        </a:rPr>
                        <a:t>元，工会资助</a:t>
                      </a:r>
                      <a:r>
                        <a:rPr lang="en-US" altLang="zh-CN" sz="1600" b="1" kern="100" dirty="0">
                          <a:solidFill>
                            <a:srgbClr val="FF0000"/>
                          </a:solidFill>
                          <a:sym typeface="+mn-ea"/>
                        </a:rPr>
                        <a:t>25</a:t>
                      </a:r>
                      <a:r>
                        <a:rPr lang="zh-CN" altLang="en-US" sz="1600" b="1" kern="100" dirty="0">
                          <a:solidFill>
                            <a:srgbClr val="FF0000"/>
                          </a:solidFill>
                          <a:sym typeface="+mn-ea"/>
                        </a:rPr>
                        <a:t>元，个人缴纳</a:t>
                      </a:r>
                      <a:r>
                        <a:rPr lang="en-US" altLang="zh-CN" sz="1600" b="1" kern="100" dirty="0">
                          <a:solidFill>
                            <a:srgbClr val="FF0000"/>
                          </a:solidFill>
                          <a:sym typeface="+mn-ea"/>
                        </a:rPr>
                        <a:t>55</a:t>
                      </a:r>
                      <a:r>
                        <a:rPr lang="zh-CN" altLang="en-US" sz="1600" b="1" kern="100" dirty="0">
                          <a:solidFill>
                            <a:srgbClr val="FF0000"/>
                          </a:solidFill>
                          <a:sym typeface="+mn-ea"/>
                        </a:rPr>
                        <a:t>元。</a:t>
                      </a:r>
                      <a:endParaRPr sz="1600" kern="1200" baseline="0" dirty="0">
                        <a:solidFill>
                          <a:schemeClr val="tx1"/>
                        </a:solidFill>
                        <a:latin typeface="+mn-lt"/>
                        <a:ea typeface="+mn-ea"/>
                        <a:cs typeface="+mn-cs"/>
                        <a:sym typeface="Arial" panose="020B0604020202020204" pitchFamily="34" charset="0"/>
                      </a:endParaRPr>
                    </a:p>
                  </a:txBody>
                  <a:tcPr marL="121904" marR="121904"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advTm="3000">
    <p:checker/>
  </p:transition>
</p:sld>
</file>

<file path=ppt/tags/tag1.xml><?xml version="1.0" encoding="utf-8"?>
<p:tagLst xmlns:p="http://schemas.openxmlformats.org/presentationml/2006/main">
  <p:tag name="PA" val="v3.0.1"/>
</p:tagLst>
</file>

<file path=ppt/tags/tag2.xml><?xml version="1.0" encoding="utf-8"?>
<p:tagLst xmlns:p="http://schemas.openxmlformats.org/presentationml/2006/main">
  <p:tag name="PA" val="v4.1.3"/>
</p:tagLst>
</file>

<file path=ppt/tags/tag3.xml><?xml version="1.0" encoding="utf-8"?>
<p:tagLst xmlns:p="http://schemas.openxmlformats.org/presentationml/2006/main">
  <p:tag name="PA" val="v4.1.3"/>
</p:tagLst>
</file>

<file path=ppt/tags/tag4.xml><?xml version="1.0" encoding="utf-8"?>
<p:tagLst xmlns:p="http://schemas.openxmlformats.org/presentationml/2006/main">
  <p:tag name="TABLE_ENDDRAG_ORIGIN_RECT" val="914*387"/>
  <p:tag name="TABLE_ENDDRAG_RECT" val="26*49*914*387"/>
</p:tagLst>
</file>

<file path=ppt/tags/tag5.xml><?xml version="1.0" encoding="utf-8"?>
<p:tagLst xmlns:p="http://schemas.openxmlformats.org/presentationml/2006/main">
  <p:tag name="TABLE_ENDDRAG_ORIGIN_RECT" val="911*390"/>
  <p:tag name="TABLE_ENDDRAG_RECT" val="29*80*911*390"/>
</p:tagLst>
</file>

<file path=ppt/tags/tag6.xml><?xml version="1.0" encoding="utf-8"?>
<p:tagLst xmlns:p="http://schemas.openxmlformats.org/presentationml/2006/main">
  <p:tag name="TABLE_ENDDRAG_ORIGIN_RECT" val="911*392"/>
  <p:tag name="TABLE_ENDDRAG_RECT" val="29*80*911*392"/>
</p:tagLst>
</file>

<file path=ppt/tags/tag7.xml><?xml version="1.0" encoding="utf-8"?>
<p:tagLst xmlns:p="http://schemas.openxmlformats.org/presentationml/2006/main">
  <p:tag name="TABLE_ENDDRAG_ORIGIN_RECT" val="888*411"/>
  <p:tag name="TABLE_ENDDRAG_RECT" val="30*106*888*411"/>
</p:tagLst>
</file>

<file path=ppt/theme/theme1.xml><?xml version="1.0" encoding="utf-8"?>
<a:theme xmlns:a="http://schemas.openxmlformats.org/drawingml/2006/main" name="1_Office 主题">
  <a:themeElements>
    <a:clrScheme name="自定义 1213">
      <a:dk1>
        <a:sysClr val="windowText" lastClr="000000"/>
      </a:dk1>
      <a:lt1>
        <a:sysClr val="window" lastClr="FFFFFF"/>
      </a:lt1>
      <a:dk2>
        <a:srgbClr val="C00000"/>
      </a:dk2>
      <a:lt2>
        <a:srgbClr val="C00000"/>
      </a:lt2>
      <a:accent1>
        <a:srgbClr val="C00000"/>
      </a:accent1>
      <a:accent2>
        <a:srgbClr val="C00000"/>
      </a:accent2>
      <a:accent3>
        <a:srgbClr val="C00000"/>
      </a:accent3>
      <a:accent4>
        <a:srgbClr val="C00000"/>
      </a:accent4>
      <a:accent5>
        <a:srgbClr val="C00000"/>
      </a:accent5>
      <a:accent6>
        <a:srgbClr val="C00000"/>
      </a:accent6>
      <a:hlink>
        <a:srgbClr val="6B9F25"/>
      </a:hlink>
      <a:folHlink>
        <a:srgbClr val="BA6906"/>
      </a:folHlink>
    </a:clrScheme>
    <a:fontScheme name="Temp">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6759</Words>
  <Application>WPS 演示</Application>
  <PresentationFormat>自定义</PresentationFormat>
  <Paragraphs>541</Paragraphs>
  <Slides>16</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微软雅黑</vt:lpstr>
      <vt:lpstr>等线</vt:lpstr>
      <vt:lpstr>Segoe UI</vt:lpstr>
      <vt:lpstr>Times New Roman</vt:lpstr>
      <vt:lpstr>Times New Roman</vt:lpstr>
      <vt:lpstr>Calibri</vt:lpstr>
      <vt:lpstr>Arial Unicode MS</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林景哲</dc:creator>
  <cp:lastModifiedBy>Administrator</cp:lastModifiedBy>
  <cp:revision>159</cp:revision>
  <dcterms:created xsi:type="dcterms:W3CDTF">2019-07-23T01:00:00Z</dcterms:created>
  <dcterms:modified xsi:type="dcterms:W3CDTF">2025-03-20T09:33:17Z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9ADA77C4D96A4DA0A192CACE8F4D68AD</vt:lpwstr>
  </property>
  <property fmtid="{D5CDD505-2E9C-101B-9397-08002B2CF9AE}" pid="3" name="KSOProductBuildVer">
    <vt:lpwstr>2052-12.1.0.20305</vt:lpwstr>
  </property>
</Properties>
</file>