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80" r:id="rId5"/>
    <p:sldId id="283" r:id="rId6"/>
    <p:sldId id="260" r:id="rId7"/>
    <p:sldId id="279" r:id="rId8"/>
  </p:sldIdLst>
  <p:sldSz cx="9144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2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6.png"/><Relationship Id="rId8" Type="http://schemas.openxmlformats.org/officeDocument/2006/relationships/tags" Target="../tags/tag4.xml"/><Relationship Id="rId7" Type="http://schemas.openxmlformats.org/officeDocument/2006/relationships/image" Target="../media/image5.png"/><Relationship Id="rId6" Type="http://schemas.openxmlformats.org/officeDocument/2006/relationships/tags" Target="../tags/tag3.xml"/><Relationship Id="rId5" Type="http://schemas.openxmlformats.org/officeDocument/2006/relationships/image" Target="../media/image4.png"/><Relationship Id="rId4" Type="http://schemas.openxmlformats.org/officeDocument/2006/relationships/tags" Target="../tags/tag2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0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tags" Target="../tags/tag7.xml"/><Relationship Id="rId4" Type="http://schemas.openxmlformats.org/officeDocument/2006/relationships/image" Target="../media/image7.png"/><Relationship Id="rId3" Type="http://schemas.openxmlformats.org/officeDocument/2006/relationships/tags" Target="../tags/tag6.xml"/><Relationship Id="rId2" Type="http://schemas.openxmlformats.org/officeDocument/2006/relationships/image" Target="../media/image2.jpeg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png"/><Relationship Id="rId8" Type="http://schemas.openxmlformats.org/officeDocument/2006/relationships/tags" Target="../tags/tag12.xml"/><Relationship Id="rId7" Type="http://schemas.openxmlformats.org/officeDocument/2006/relationships/image" Target="../media/image9.png"/><Relationship Id="rId6" Type="http://schemas.openxmlformats.org/officeDocument/2006/relationships/tags" Target="../tags/tag11.xml"/><Relationship Id="rId5" Type="http://schemas.openxmlformats.org/officeDocument/2006/relationships/image" Target="../media/image8.png"/><Relationship Id="rId4" Type="http://schemas.openxmlformats.org/officeDocument/2006/relationships/tags" Target="../tags/tag10.xml"/><Relationship Id="rId3" Type="http://schemas.openxmlformats.org/officeDocument/2006/relationships/image" Target="../media/image2.jpeg"/><Relationship Id="rId2" Type="http://schemas.openxmlformats.org/officeDocument/2006/relationships/tags" Target="../tags/tag9.xml"/><Relationship Id="rId10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13.png"/><Relationship Id="rId7" Type="http://schemas.openxmlformats.org/officeDocument/2006/relationships/tags" Target="../tags/tag16.xml"/><Relationship Id="rId6" Type="http://schemas.openxmlformats.org/officeDocument/2006/relationships/image" Target="../media/image12.png"/><Relationship Id="rId5" Type="http://schemas.openxmlformats.org/officeDocument/2006/relationships/tags" Target="../tags/tag15.xml"/><Relationship Id="rId4" Type="http://schemas.openxmlformats.org/officeDocument/2006/relationships/image" Target="../media/image11.png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16.png"/><Relationship Id="rId7" Type="http://schemas.openxmlformats.org/officeDocument/2006/relationships/tags" Target="../tags/tag20.xml"/><Relationship Id="rId6" Type="http://schemas.openxmlformats.org/officeDocument/2006/relationships/image" Target="../media/image15.png"/><Relationship Id="rId5" Type="http://schemas.openxmlformats.org/officeDocument/2006/relationships/tags" Target="../tags/tag19.xml"/><Relationship Id="rId4" Type="http://schemas.openxmlformats.org/officeDocument/2006/relationships/image" Target="../media/image14.png"/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4"/>
          <p:cNvSpPr/>
          <p:nvPr/>
        </p:nvSpPr>
        <p:spPr>
          <a:xfrm>
            <a:off x="1711401" y="1816760"/>
            <a:ext cx="6946265" cy="34042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  <a:spcBef>
                <a:spcPts val="0"/>
              </a:spcBef>
            </a:pPr>
            <a:r>
              <a:rPr sz="6500" b="1" kern="0" spc="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天翼销售</a:t>
            </a:r>
            <a:endParaRPr sz="6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r>
              <a:rPr lang="en-US" sz="3200" b="1" kern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BCP</a:t>
            </a:r>
            <a:r>
              <a:rPr lang="zh-CN" altLang="en-US" sz="3200" b="1" kern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系统折扣申请</a:t>
            </a:r>
            <a:r>
              <a:rPr sz="3200" b="1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甩单指引</a:t>
            </a:r>
            <a:endParaRPr sz="3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4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4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r>
              <a:rPr lang="en-US" sz="32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</a:t>
            </a:r>
            <a:r>
              <a:rPr sz="32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</a:t>
            </a:r>
            <a:r>
              <a:rPr lang="en-US" sz="32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sz="32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lang="en-US" sz="32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04</a:t>
            </a:r>
            <a:r>
              <a:rPr sz="32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lang="en-US" sz="32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29</a:t>
            </a:r>
            <a:endParaRPr lang="en-US" sz="3200" b="1" kern="0" spc="-3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 8"/>
          <p:cNvSpPr/>
          <p:nvPr/>
        </p:nvSpPr>
        <p:spPr>
          <a:xfrm>
            <a:off x="0" y="0"/>
            <a:ext cx="9144000" cy="451103"/>
          </a:xfrm>
          <a:prstGeom prst="rect">
            <a:avLst/>
          </a:prstGeom>
          <a:solidFill>
            <a:srgbClr val="53B18F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" name="rect 10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3B18F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2" name="textbox 12"/>
          <p:cNvSpPr/>
          <p:nvPr/>
        </p:nvSpPr>
        <p:spPr>
          <a:xfrm>
            <a:off x="83820" y="50165"/>
            <a:ext cx="9073515" cy="3746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1000"/>
              </a:lnSpc>
            </a:pPr>
            <a:r>
              <a:rPr sz="2400" b="1" kern="0" spc="6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天翼销售</a:t>
            </a:r>
            <a:r>
              <a:rPr sz="2400" b="1" kern="0" spc="6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+mn-ea"/>
              </a:rPr>
              <a:t>-</a:t>
            </a:r>
            <a:r>
              <a:rPr lang="en-US" sz="2400" b="1" kern="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BCP</a:t>
            </a:r>
            <a:r>
              <a:rPr lang="zh-CN" altLang="en-US" sz="2400" b="1" kern="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系统折扣申请</a:t>
            </a:r>
            <a:r>
              <a:rPr sz="2400" b="1" kern="0" spc="-4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甩单指引</a:t>
            </a:r>
            <a:r>
              <a:rPr lang="zh-CN" sz="2400" b="1" kern="0" spc="-4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en-US" altLang="zh-CN" sz="2400" b="1" kern="0" spc="-4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1/4</a:t>
            </a:r>
            <a:r>
              <a:rPr lang="zh-CN" sz="2400" b="1" kern="0" spc="-4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endParaRPr sz="2400" dirty="0">
              <a:solidFill>
                <a:schemeClr val="accent3">
                  <a:lumMod val="20000"/>
                  <a:lumOff val="8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43000"/>
              </a:lnSpc>
            </a:pPr>
            <a:endParaRPr sz="24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83000"/>
              </a:lnSpc>
            </a:pPr>
            <a:r>
              <a:rPr lang="zh-CN" sz="2300" b="1" kern="0" spc="-4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en-US" altLang="zh-CN" sz="2300" b="1" kern="0" spc="-4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1/3</a:t>
            </a:r>
            <a:r>
              <a:rPr lang="zh-CN" altLang="en-US" sz="2300" b="1" kern="0" spc="-4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endParaRPr lang="zh-CN" altLang="en-US" sz="2300" b="1" kern="0" spc="-4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4" name="textbox 14"/>
          <p:cNvSpPr/>
          <p:nvPr/>
        </p:nvSpPr>
        <p:spPr>
          <a:xfrm>
            <a:off x="548098" y="5935134"/>
            <a:ext cx="3273425" cy="4883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101000"/>
              </a:lnSpc>
            </a:pPr>
            <a:endParaRPr sz="1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8" name="picture 1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7883652" y="6333744"/>
            <a:ext cx="1187195" cy="524256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31165" y="5598160"/>
            <a:ext cx="8061960" cy="8293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甩单路径：个人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政企甩单》云产品》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BCP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系统云产品》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BCP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系统云产品，或者在产品搜索输入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BCP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即可进入下单页面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,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点击办理。</a:t>
            </a:r>
            <a:endParaRPr lang="zh-CN" altLang="en-US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223520" y="589280"/>
            <a:ext cx="2766695" cy="493204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3068955" y="591185"/>
            <a:ext cx="2702560" cy="493014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850255" y="3486150"/>
            <a:ext cx="3162935" cy="2034540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849620" y="589280"/>
            <a:ext cx="3163570" cy="29527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8" name="picture 18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 rot="21600000">
            <a:off x="7883652" y="6333744"/>
            <a:ext cx="1187195" cy="524256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4467860" y="577215"/>
            <a:ext cx="4276090" cy="57562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受理单类型：折扣优惠。</a:t>
            </a:r>
            <a:endParaRPr lang="zh-CN" altLang="en-US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关于BCP订单业务类型为：订购，同时折扣也要做申请时，按以下场景处理：</a:t>
            </a:r>
            <a:endParaRPr lang="zh-CN" altLang="en-US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1、若下单人能提供折扣策略编号或已确认已完成折扣申请，直接受理业务订购即可；</a:t>
            </a:r>
            <a:endParaRPr lang="zh-CN" altLang="en-US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2、若下单人无法提供折扣策略编号或无法确认折扣申请，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是需要甩单先受理折扣申请，待折扣生效后，再二次甩单才能受理商用订购或上网厅自行订购商用对应产品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；</a:t>
            </a:r>
            <a:endParaRPr lang="zh-CN" altLang="en-US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注意：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折扣受理需要额外的审核流程，同时受理业务订购与折扣时订购会先完工，在折扣受理完工前，已订购产品按标准资费收取费用。</a:t>
            </a:r>
            <a:endParaRPr lang="zh-CN" altLang="en-US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588010" y="664210"/>
            <a:ext cx="3762375" cy="5924550"/>
          </a:xfrm>
          <a:prstGeom prst="rect">
            <a:avLst/>
          </a:prstGeom>
        </p:spPr>
      </p:pic>
      <p:sp>
        <p:nvSpPr>
          <p:cNvPr id="4" name="rect 10"/>
          <p:cNvSpPr/>
          <p:nvPr>
            <p:custDataLst>
              <p:tags r:id="rId5"/>
            </p:custDataLst>
          </p:nvPr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3B18F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p>
            <a:pPr algn="l" rtl="0" eaLnBrk="0">
              <a:lnSpc>
                <a:spcPct val="101000"/>
              </a:lnSpc>
            </a:pPr>
            <a:r>
              <a:rPr sz="2400" b="1" kern="0" spc="6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天翼销售</a:t>
            </a:r>
            <a:r>
              <a:rPr sz="2400" b="1" kern="0" spc="6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+mn-ea"/>
              </a:rPr>
              <a:t>-</a:t>
            </a:r>
            <a:r>
              <a:rPr lang="en-US" sz="2400" b="1" kern="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BCP</a:t>
            </a:r>
            <a:r>
              <a:rPr lang="zh-CN" altLang="en-US" sz="2400" b="1" kern="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系统折扣申请</a:t>
            </a:r>
            <a:r>
              <a:rPr sz="2400" b="1" kern="0" spc="-4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甩单指引</a:t>
            </a:r>
            <a:r>
              <a:rPr lang="zh-CN" sz="2400" b="1" kern="0" spc="-4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en-US" altLang="zh-CN" sz="2400" b="1" kern="0" spc="-4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2/4</a:t>
            </a:r>
            <a:r>
              <a:rPr lang="zh-CN" sz="2400" b="1" kern="0" spc="-4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endParaRPr lang="zh-CN" altLang="en-US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 10"/>
          <p:cNvSpPr/>
          <p:nvPr>
            <p:custDataLst>
              <p:tags r:id="rId1"/>
            </p:custDataLst>
          </p:nvPr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3B18F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p>
            <a:pPr algn="l" rtl="0" eaLnBrk="0">
              <a:lnSpc>
                <a:spcPct val="101000"/>
              </a:lnSpc>
            </a:pPr>
            <a:r>
              <a:rPr lang="zh-CN" altLang="en-US" sz="24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关于</a:t>
            </a:r>
            <a:r>
              <a:rPr lang="zh-CN" altLang="en-US" sz="24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折扣策略编号查询路径</a:t>
            </a:r>
            <a:endParaRPr lang="zh-CN" altLang="en-US" sz="2400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3820" y="561340"/>
            <a:ext cx="8758555" cy="8280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1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查询系统：</a:t>
            </a:r>
            <a:r>
              <a:rPr lang="en-US" altLang="zh-CN" sz="1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BCP</a:t>
            </a:r>
            <a:r>
              <a:rPr lang="zh-CN" altLang="en-US" sz="1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系统，网址：https://bcp.ctyun.cn</a:t>
            </a:r>
            <a:endParaRPr lang="zh-CN" altLang="en-US" sz="16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1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查询路径：登录</a:t>
            </a:r>
            <a:r>
              <a:rPr lang="en-US" altLang="zh-CN" sz="1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BCP</a:t>
            </a:r>
            <a:r>
              <a:rPr lang="zh-CN" altLang="en-US" sz="1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系统》岗位身份：选择云省分或省公司》点击</a:t>
            </a:r>
            <a:r>
              <a:rPr lang="en-US" altLang="zh-CN" sz="1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CRM</a:t>
            </a:r>
            <a:r>
              <a:rPr lang="zh-CN" altLang="en-US" sz="1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》点击折扣中心》输入客户邮箱点击查询即可看到客户的所有</a:t>
            </a:r>
            <a:r>
              <a:rPr lang="zh-CN" altLang="en-US" sz="16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折扣策略编号</a:t>
            </a:r>
            <a:r>
              <a:rPr lang="zh-CN" altLang="en-US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lang="zh-CN" altLang="en-US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18" name="picture 18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rot="21600000">
            <a:off x="7883652" y="6333744"/>
            <a:ext cx="1187195" cy="524256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33045" y="1493520"/>
            <a:ext cx="3548380" cy="466534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765935" y="4107180"/>
            <a:ext cx="7085330" cy="212534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3873500" y="1435100"/>
            <a:ext cx="3522345" cy="26263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box 48"/>
          <p:cNvSpPr/>
          <p:nvPr/>
        </p:nvSpPr>
        <p:spPr>
          <a:xfrm>
            <a:off x="0" y="0"/>
            <a:ext cx="9144000" cy="485775"/>
          </a:xfrm>
          <a:prstGeom prst="rect">
            <a:avLst/>
          </a:prstGeom>
          <a:solidFill>
            <a:srgbClr val="53B18F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6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95885" algn="l" rtl="0" eaLnBrk="0">
              <a:lnSpc>
                <a:spcPts val="3270"/>
              </a:lnSpc>
              <a:spcBef>
                <a:spcPts val="0"/>
              </a:spcBef>
            </a:pPr>
            <a:r>
              <a:rPr sz="2300" b="1" kern="0" spc="9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天翼销售</a:t>
            </a:r>
            <a:r>
              <a:rPr sz="2300" b="1" kern="0" spc="9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-</a:t>
            </a:r>
            <a:r>
              <a:rPr sz="2300" b="1" kern="0" spc="9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</a:t>
            </a:r>
            <a:r>
              <a:rPr sz="2300" b="1" kern="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G</a:t>
            </a:r>
            <a:r>
              <a:rPr sz="2300" b="1" kern="0" spc="2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b="1" kern="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UHL</a:t>
            </a:r>
            <a:r>
              <a:rPr sz="2300" b="1" kern="0" spc="9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超级双通道专线甩单</a:t>
            </a:r>
            <a:r>
              <a:rPr sz="2300" b="1" kern="0" spc="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指引</a:t>
            </a:r>
            <a:r>
              <a:rPr lang="zh-CN" sz="2300" b="1" kern="0" spc="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2300" b="1" kern="0" spc="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4/6</a:t>
            </a:r>
            <a:r>
              <a:rPr lang="zh-CN" altLang="en-US" sz="2300" b="1" kern="0" spc="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</a:t>
            </a:r>
            <a:endParaRPr lang="zh-CN" altLang="en-US" sz="2300" b="1" kern="0" spc="80" dirty="0">
              <a:solidFill>
                <a:srgbClr val="FFFFFF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0" name="textbox 50"/>
          <p:cNvSpPr/>
          <p:nvPr/>
        </p:nvSpPr>
        <p:spPr>
          <a:xfrm>
            <a:off x="560705" y="5488305"/>
            <a:ext cx="7584440" cy="130365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2000"/>
              </a:lnSpc>
            </a:pPr>
            <a:endParaRPr sz="14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52" name="picture 5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7956677" y="6333744"/>
            <a:ext cx="1187195" cy="524256"/>
          </a:xfrm>
          <a:prstGeom prst="rect">
            <a:avLst/>
          </a:prstGeom>
        </p:spPr>
      </p:pic>
      <p:sp>
        <p:nvSpPr>
          <p:cNvPr id="10" name="rect 10"/>
          <p:cNvSpPr/>
          <p:nvPr>
            <p:custDataLst>
              <p:tags r:id="rId2"/>
            </p:custDataLst>
          </p:nvPr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3B18F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p>
            <a:pPr algn="l" rtl="0" eaLnBrk="0">
              <a:lnSpc>
                <a:spcPct val="101000"/>
              </a:lnSpc>
            </a:pPr>
            <a:r>
              <a:rPr sz="2300" b="1" kern="0" spc="6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天翼销售</a:t>
            </a:r>
            <a:r>
              <a:rPr sz="2300" b="1" kern="0" spc="6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+mn-ea"/>
              </a:rPr>
              <a:t>-</a:t>
            </a:r>
            <a:r>
              <a:rPr lang="en-US" sz="2300" b="1" kern="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BCP</a:t>
            </a:r>
            <a:r>
              <a:rPr lang="zh-CN" altLang="en-US" sz="2300" b="1" kern="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系统折扣申请</a:t>
            </a:r>
            <a:r>
              <a:rPr sz="2300" b="1" kern="0" spc="-4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甩单指引</a:t>
            </a:r>
            <a:r>
              <a:rPr lang="zh-CN" sz="2300" b="1" kern="0" spc="-4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en-US" altLang="zh-CN" sz="2300" b="1" kern="0" spc="-4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3/4</a:t>
            </a:r>
            <a:r>
              <a:rPr lang="zh-CN" sz="2300" b="1" kern="0" spc="-4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endParaRPr lang="zh-CN" altLang="en-US" sz="2300"/>
          </a:p>
          <a:p>
            <a:pPr algn="l" rtl="0" eaLnBrk="0">
              <a:lnSpc>
                <a:spcPct val="101000"/>
              </a:lnSpc>
            </a:pPr>
            <a:r>
              <a:rPr sz="2300" b="1" kern="0" spc="-4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单指引</a:t>
            </a:r>
            <a:r>
              <a:rPr lang="zh-CN" sz="2300" b="1" kern="0" spc="-4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en-US" altLang="zh-CN" sz="2300" b="1" kern="0" spc="-4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1/4</a:t>
            </a:r>
            <a:r>
              <a:rPr lang="zh-CN" sz="2300" b="1" kern="0" spc="-4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endParaRPr sz="2300" dirty="0">
              <a:solidFill>
                <a:schemeClr val="accent3">
                  <a:lumMod val="20000"/>
                  <a:lumOff val="8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1000"/>
              </a:lnSpc>
            </a:pPr>
            <a:endParaRPr lang="en-US" sz="2300" b="1" kern="0" spc="-40" dirty="0">
              <a:solidFill>
                <a:schemeClr val="bg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8775" y="5586730"/>
            <a:ext cx="2634615" cy="12058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 sz="16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145790" y="5586730"/>
            <a:ext cx="2302510" cy="6877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 sz="16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67640" y="485775"/>
            <a:ext cx="2712720" cy="425704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993390" y="499110"/>
            <a:ext cx="2548890" cy="433451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758180" y="523875"/>
            <a:ext cx="3069590" cy="4331335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358775" y="4893310"/>
            <a:ext cx="8571230" cy="12484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进入下单页面，选择订单身份（省公司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云省分）、用户信息必须选邮箱并填写邮箱地址。填写产品受理需求：请填写客户级或产品级折扣、优惠类型（包周期或按需（一般式）或按需（阶梯式））、注明产品标识、产品规格、折扣比例：（如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85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折，请填写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0.85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）、订购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包周期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类型：（日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年）；折扣有效期（如长期有效，系统最长至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2099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31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日）。</a:t>
            </a:r>
            <a:endParaRPr lang="zh-CN" altLang="en-US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box 48"/>
          <p:cNvSpPr/>
          <p:nvPr/>
        </p:nvSpPr>
        <p:spPr>
          <a:xfrm>
            <a:off x="0" y="0"/>
            <a:ext cx="9144000" cy="485775"/>
          </a:xfrm>
          <a:prstGeom prst="rect">
            <a:avLst/>
          </a:prstGeom>
          <a:solidFill>
            <a:srgbClr val="53B18F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6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95885" algn="l" rtl="0" eaLnBrk="0">
              <a:lnSpc>
                <a:spcPts val="3270"/>
              </a:lnSpc>
              <a:spcBef>
                <a:spcPts val="0"/>
              </a:spcBef>
            </a:pPr>
            <a:r>
              <a:rPr sz="2300" b="1" kern="0" spc="9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天翼销售</a:t>
            </a:r>
            <a:r>
              <a:rPr sz="2300" b="1" kern="0" spc="9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-</a:t>
            </a:r>
            <a:r>
              <a:rPr sz="2300" b="1" kern="0" spc="9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</a:t>
            </a:r>
            <a:r>
              <a:rPr sz="2300" b="1" kern="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G</a:t>
            </a:r>
            <a:r>
              <a:rPr sz="2300" b="1" kern="0" spc="2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b="1" kern="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UHL</a:t>
            </a:r>
            <a:r>
              <a:rPr sz="2300" b="1" kern="0" spc="9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超级双通道专线甩单</a:t>
            </a:r>
            <a:r>
              <a:rPr sz="2300" b="1" kern="0" spc="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指引</a:t>
            </a:r>
            <a:r>
              <a:rPr lang="zh-CN" sz="2300" b="1" kern="0" spc="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2300" b="1" kern="0" spc="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4/6</a:t>
            </a:r>
            <a:r>
              <a:rPr lang="zh-CN" altLang="en-US" sz="2300" b="1" kern="0" spc="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</a:t>
            </a:r>
            <a:endParaRPr lang="zh-CN" altLang="en-US" sz="2300" b="1" kern="0" spc="80" dirty="0">
              <a:solidFill>
                <a:srgbClr val="FFFFFF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0" name="textbox 50"/>
          <p:cNvSpPr/>
          <p:nvPr/>
        </p:nvSpPr>
        <p:spPr>
          <a:xfrm>
            <a:off x="560705" y="5488305"/>
            <a:ext cx="7584440" cy="130365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2000"/>
              </a:lnSpc>
            </a:pPr>
            <a:endParaRPr sz="14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52" name="picture 5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7883652" y="6333744"/>
            <a:ext cx="1187195" cy="524256"/>
          </a:xfrm>
          <a:prstGeom prst="rect">
            <a:avLst/>
          </a:prstGeom>
        </p:spPr>
      </p:pic>
      <p:sp>
        <p:nvSpPr>
          <p:cNvPr id="10" name="rect 10"/>
          <p:cNvSpPr/>
          <p:nvPr>
            <p:custDataLst>
              <p:tags r:id="rId2"/>
            </p:custDataLst>
          </p:nvPr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3B18F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p>
            <a:pPr algn="l" rtl="0" eaLnBrk="0">
              <a:lnSpc>
                <a:spcPct val="101000"/>
              </a:lnSpc>
            </a:pPr>
            <a:r>
              <a:rPr sz="2300" b="1" kern="0" spc="6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天翼销售</a:t>
            </a:r>
            <a:r>
              <a:rPr sz="2300" b="1" kern="0" spc="6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+mn-ea"/>
              </a:rPr>
              <a:t>-</a:t>
            </a:r>
            <a:r>
              <a:rPr lang="en-US" sz="2300" b="1" kern="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BCP</a:t>
            </a:r>
            <a:r>
              <a:rPr lang="zh-CN" altLang="en-US" sz="2300" b="1" kern="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系统折扣申请</a:t>
            </a:r>
            <a:r>
              <a:rPr sz="2300" b="1" kern="0" spc="-4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甩单指引</a:t>
            </a:r>
            <a:r>
              <a:rPr lang="zh-CN" sz="2300" b="1" kern="0" spc="-4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en-US" altLang="zh-CN" sz="2300" b="1" kern="0" spc="-4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4/4</a:t>
            </a:r>
            <a:r>
              <a:rPr lang="zh-CN" sz="2300" b="1" kern="0" spc="-40" dirty="0">
                <a:solidFill>
                  <a:schemeClr val="accent3">
                    <a:lumMod val="20000"/>
                    <a:lumOff val="80000"/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endParaRPr lang="zh-CN" altLang="en-US" sz="2300"/>
          </a:p>
        </p:txBody>
      </p:sp>
      <p:sp>
        <p:nvSpPr>
          <p:cNvPr id="3" name="文本框 2"/>
          <p:cNvSpPr txBox="1"/>
          <p:nvPr/>
        </p:nvSpPr>
        <p:spPr>
          <a:xfrm>
            <a:off x="327660" y="5674360"/>
            <a:ext cx="8350885" cy="5137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altLang="en-US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请输入客户账务信息、必须上传折扣资审。提交订单完成甩单。</a:t>
            </a:r>
            <a:r>
              <a:rPr lang="en-US" altLang="zh-CN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	</a:t>
            </a:r>
            <a:endParaRPr lang="en-US" altLang="zh-CN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5701665" y="639445"/>
            <a:ext cx="3055620" cy="44069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02870" y="639445"/>
            <a:ext cx="2488565" cy="422465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632075" y="639445"/>
            <a:ext cx="2892425" cy="422465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PP_MARK_KEY" val="5a41cfd9-45bc-4d86-9722-dce292cb1310"/>
  <p:tag name="COMMONDATA" val="eyJoZGlkIjoiMDc4YzhjYTMyNmZiZmZlYzQ4OWM4MTJhNTdkN2Y1MWUifQ==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805</Words>
  <Application>WPS 演示</Application>
  <PresentationFormat/>
  <Paragraphs>50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宋体</vt:lpstr>
      <vt:lpstr>Wingdings</vt:lpstr>
      <vt:lpstr>Arial</vt:lpstr>
      <vt:lpstr>微软雅黑</vt:lpstr>
      <vt:lpstr>Arial Unicode MS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谭颖</cp:lastModifiedBy>
  <cp:revision>42</cp:revision>
  <dcterms:created xsi:type="dcterms:W3CDTF">2024-07-05T05:18:00Z</dcterms:created>
  <dcterms:modified xsi:type="dcterms:W3CDTF">2026-05-06T09:41:43Z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wqlLaW5nc29mdCBQREYgdG8gV1BTIDEwMA</vt:lpwstr>
  </property>
  <property fmtid="{D5CDD505-2E9C-101B-9397-08002B2CF9AE}" pid="3" name="Created">
    <vt:filetime>2024-07-12T19:05:11Z</vt:filetime>
  </property>
  <property fmtid="{D5CDD505-2E9C-101B-9397-08002B2CF9AE}" pid="4" name="ICV">
    <vt:lpwstr>73B8E0C06F154C65AAAC2950A7EBC57D_13</vt:lpwstr>
  </property>
  <property fmtid="{D5CDD505-2E9C-101B-9397-08002B2CF9AE}" pid="5" name="KSOProductBuildVer">
    <vt:lpwstr>2052-11.1.0.14309</vt:lpwstr>
  </property>
</Properties>
</file>